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52"/>
  </p:handoutMasterIdLst>
  <p:sldIdLst>
    <p:sldId id="8665" r:id="rId4"/>
    <p:sldId id="8666" r:id="rId6"/>
    <p:sldId id="8667" r:id="rId7"/>
    <p:sldId id="8668" r:id="rId8"/>
    <p:sldId id="8669" r:id="rId9"/>
    <p:sldId id="8671" r:id="rId10"/>
    <p:sldId id="8672" r:id="rId11"/>
    <p:sldId id="8673" r:id="rId12"/>
    <p:sldId id="8674" r:id="rId13"/>
    <p:sldId id="8920" r:id="rId14"/>
    <p:sldId id="8921" r:id="rId15"/>
    <p:sldId id="8922" r:id="rId16"/>
    <p:sldId id="8923" r:id="rId17"/>
    <p:sldId id="8924" r:id="rId18"/>
    <p:sldId id="8925" r:id="rId19"/>
    <p:sldId id="8926" r:id="rId20"/>
    <p:sldId id="9006" r:id="rId21"/>
    <p:sldId id="9013" r:id="rId22"/>
    <p:sldId id="9016" r:id="rId23"/>
    <p:sldId id="9017" r:id="rId24"/>
    <p:sldId id="9018" r:id="rId25"/>
    <p:sldId id="9007" r:id="rId26"/>
    <p:sldId id="9020" r:id="rId27"/>
    <p:sldId id="9021" r:id="rId28"/>
    <p:sldId id="9022" r:id="rId29"/>
    <p:sldId id="9023" r:id="rId30"/>
    <p:sldId id="9024" r:id="rId31"/>
    <p:sldId id="9025" r:id="rId32"/>
    <p:sldId id="9008" r:id="rId33"/>
    <p:sldId id="9026" r:id="rId34"/>
    <p:sldId id="9009" r:id="rId35"/>
    <p:sldId id="9027" r:id="rId36"/>
    <p:sldId id="9011" r:id="rId37"/>
    <p:sldId id="9012" r:id="rId38"/>
    <p:sldId id="8675" r:id="rId39"/>
    <p:sldId id="8680" r:id="rId40"/>
    <p:sldId id="9029" r:id="rId41"/>
    <p:sldId id="9031" r:id="rId42"/>
    <p:sldId id="9032" r:id="rId43"/>
    <p:sldId id="9033" r:id="rId44"/>
    <p:sldId id="8676" r:id="rId45"/>
    <p:sldId id="9034" r:id="rId46"/>
    <p:sldId id="8682" r:id="rId47"/>
    <p:sldId id="9035" r:id="rId48"/>
    <p:sldId id="9090" r:id="rId49"/>
    <p:sldId id="9093" r:id="rId50"/>
    <p:sldId id="8708" r:id="rId51"/>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CAA2"/>
    <a:srgbClr val="53B9A3"/>
    <a:srgbClr val="409455"/>
    <a:srgbClr val="ACE2CF"/>
    <a:srgbClr val="FDF1F0"/>
    <a:srgbClr val="FFEDEC"/>
    <a:srgbClr val="C4E6E2"/>
    <a:srgbClr val="FBE4E2"/>
    <a:srgbClr val="FAE2D0"/>
    <a:srgbClr val="ED7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65"/>
        <p:guide pos="38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tags" Target="tags/tag563.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4.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5.xml"/><Relationship Id="rId3" Type="http://schemas.openxmlformats.org/officeDocument/2006/relationships/image" Target="../media/image15.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image" Target="../media/image15.png"/><Relationship Id="rId4" Type="http://schemas.openxmlformats.org/officeDocument/2006/relationships/tags" Target="../tags/tag7.xml"/><Relationship Id="rId3" Type="http://schemas.openxmlformats.org/officeDocument/2006/relationships/image" Target="../media/image16.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image" Target="../media/image15.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14.xml"/><Relationship Id="rId3" Type="http://schemas.openxmlformats.org/officeDocument/2006/relationships/image" Target="../media/image15.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tags" Target="../tags/tag16.xml"/><Relationship Id="rId3" Type="http://schemas.openxmlformats.org/officeDocument/2006/relationships/image" Target="../media/image17.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image" Target="../media/image15.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20.xml"/><Relationship Id="rId3" Type="http://schemas.openxmlformats.org/officeDocument/2006/relationships/image" Target="../media/image15.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22.xml"/><Relationship Id="rId3" Type="http://schemas.openxmlformats.org/officeDocument/2006/relationships/image" Target="../media/image15.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15.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image" Target="../media/image15.png"/><Relationship Id="rId3" Type="http://schemas.openxmlformats.org/officeDocument/2006/relationships/tags" Target="../tags/tag33.xml"/><Relationship Id="rId2" Type="http://schemas.openxmlformats.org/officeDocument/2006/relationships/tags" Target="../tags/tag32.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15.png"/><Relationship Id="rId3" Type="http://schemas.openxmlformats.org/officeDocument/2006/relationships/tags" Target="../tags/tag41.xml"/><Relationship Id="rId2" Type="http://schemas.openxmlformats.org/officeDocument/2006/relationships/tags" Target="../tags/tag40.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image" Target="../media/image15.png"/><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15.png"/><Relationship Id="rId3" Type="http://schemas.openxmlformats.org/officeDocument/2006/relationships/tags" Target="../tags/tag59.xml"/><Relationship Id="rId2" Type="http://schemas.openxmlformats.org/officeDocument/2006/relationships/tags" Target="../tags/tag58.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image" Target="../media/image15.png"/><Relationship Id="rId3" Type="http://schemas.openxmlformats.org/officeDocument/2006/relationships/tags" Target="../tags/tag68.xml"/><Relationship Id="rId2" Type="http://schemas.openxmlformats.org/officeDocument/2006/relationships/tags" Target="../tags/tag67.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15.png"/><Relationship Id="rId3" Type="http://schemas.openxmlformats.org/officeDocument/2006/relationships/tags" Target="../tags/tag79.xml"/><Relationship Id="rId2" Type="http://schemas.openxmlformats.org/officeDocument/2006/relationships/tags" Target="../tags/tag78.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2742740" y="1591063"/>
            <a:ext cx="6709123" cy="1846659"/>
          </a:xfrm>
        </p:spPr>
        <p:txBody>
          <a:bodyPr vert="horz" wrap="square" lIns="0" tIns="0" rIns="0" bIns="0" rtlCol="0" anchor="b" anchorCtr="0">
            <a:normAutofit lnSpcReduction="10000"/>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2789038" y="3773539"/>
            <a:ext cx="6616527" cy="1493396"/>
          </a:xfrm>
        </p:spPr>
        <p:txBody>
          <a:bodyPr vert="horz" wrap="square" lIns="0" tIns="0" rIns="0" bIns="0" rtlCol="0" anchor="t">
            <a:normAutofit/>
          </a:bodyPr>
          <a:lstStyle>
            <a:lvl1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微软雅黑" panose="020B0503020204020204" charset="-122"/>
                <a:sym typeface="Arial" panose="020B0604020202020204" pitchFamily="34" charset="0"/>
              </a:defRPr>
            </a:lvl1pPr>
            <a:lvl2pPr marL="457200" indent="0" algn="ctr" defTabSz="914400" rtl="0" eaLnBrk="1" fontAlgn="auto" latinLnBrk="0" hangingPunct="1">
              <a:lnSpc>
                <a:spcPct val="12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3"/>
          <a:srcRect/>
          <a:stretch>
            <a:fillRect/>
          </a:stretch>
        </p:blipFill>
        <p:spPr>
          <a:xfrm>
            <a:off x="8716384" y="2091301"/>
            <a:ext cx="3235350" cy="2675387"/>
          </a:xfrm>
          <a:prstGeom prst="rect">
            <a:avLst/>
          </a:prstGeom>
        </p:spPr>
      </p:pic>
      <p:pic>
        <p:nvPicPr>
          <p:cNvPr id="2" name="图片 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标题 5"/>
          <p:cNvSpPr>
            <a:spLocks noGrp="1"/>
          </p:cNvSpPr>
          <p:nvPr>
            <p:ph type="ctrTitle" idx="2" hasCustomPrompt="1"/>
            <p:custDataLst>
              <p:tags r:id="rId7"/>
            </p:custDataLst>
          </p:nvPr>
        </p:nvSpPr>
        <p:spPr>
          <a:xfrm>
            <a:off x="81344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9" name="副标题 7"/>
          <p:cNvSpPr>
            <a:spLocks noGrp="1"/>
          </p:cNvSpPr>
          <p:nvPr>
            <p:ph type="subTitle" idx="3" hasCustomPrompt="1"/>
            <p:custDataLst>
              <p:tags r:id="rId8"/>
            </p:custDataLst>
          </p:nvPr>
        </p:nvSpPr>
        <p:spPr>
          <a:xfrm>
            <a:off x="81344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10" name="图片 9"/>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a:stretch>
            <a:fillRect/>
          </a:stretch>
        </p:blipFill>
        <p:spPr>
          <a:xfrm>
            <a:off x="7498080" y="1614267"/>
            <a:ext cx="4389120" cy="3629466"/>
          </a:xfrm>
          <a:prstGeom prst="rect">
            <a:avLst/>
          </a:prstGeom>
        </p:spPr>
      </p:pic>
      <p:pic>
        <p:nvPicPr>
          <p:cNvPr id="6" name="图片 5"/>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652905" y="1650127"/>
            <a:ext cx="8889429" cy="1241900"/>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652270" y="3044427"/>
            <a:ext cx="8890064" cy="2163445"/>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703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8" name="图片 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8.jpe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10.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0" Type="http://schemas.openxmlformats.org/officeDocument/2006/relationships/slideLayout" Target="../slideLayouts/slideLayout2.xml"/><Relationship Id="rId3" Type="http://schemas.openxmlformats.org/officeDocument/2006/relationships/tags" Target="../tags/tag164.xml"/><Relationship Id="rId29" Type="http://schemas.openxmlformats.org/officeDocument/2006/relationships/themeOverride" Target="../theme/themeOverride10.xml"/><Relationship Id="rId28" Type="http://schemas.openxmlformats.org/officeDocument/2006/relationships/tags" Target="../tags/tag189.xml"/><Relationship Id="rId27" Type="http://schemas.openxmlformats.org/officeDocument/2006/relationships/tags" Target="../tags/tag188.xml"/><Relationship Id="rId26" Type="http://schemas.openxmlformats.org/officeDocument/2006/relationships/tags" Target="../tags/tag187.xml"/><Relationship Id="rId25" Type="http://schemas.openxmlformats.org/officeDocument/2006/relationships/tags" Target="../tags/tag186.xml"/><Relationship Id="rId24" Type="http://schemas.openxmlformats.org/officeDocument/2006/relationships/tags" Target="../tags/tag185.xml"/><Relationship Id="rId23" Type="http://schemas.openxmlformats.org/officeDocument/2006/relationships/tags" Target="../tags/tag184.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image" Target="../media/image30.png"/><Relationship Id="rId19" Type="http://schemas.openxmlformats.org/officeDocument/2006/relationships/tags" Target="../tags/tag180.xml"/><Relationship Id="rId18" Type="http://schemas.openxmlformats.org/officeDocument/2006/relationships/tags" Target="../tags/tag179.xml"/><Relationship Id="rId17" Type="http://schemas.openxmlformats.org/officeDocument/2006/relationships/tags" Target="../tags/tag178.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7" Type="http://schemas.openxmlformats.org/officeDocument/2006/relationships/slideLayout" Target="../slideLayouts/slideLayout8.xml"/><Relationship Id="rId26" Type="http://schemas.openxmlformats.org/officeDocument/2006/relationships/themeOverride" Target="../theme/themeOverride11.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image" Target="../media/image30.png"/><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90.xml"/></Relationships>
</file>

<file path=ppt/slides/_rels/slide12.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image" Target="../media/image29.png"/><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1" Type="http://schemas.openxmlformats.org/officeDocument/2006/relationships/slideLayout" Target="../slideLayouts/slideLayout2.xml"/><Relationship Id="rId10" Type="http://schemas.openxmlformats.org/officeDocument/2006/relationships/themeOverride" Target="../theme/themeOverride12.xml"/><Relationship Id="rId1" Type="http://schemas.openxmlformats.org/officeDocument/2006/relationships/tags" Target="../tags/tag214.xml"/></Relationships>
</file>

<file path=ppt/slides/_rels/slide13.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image" Target="../media/image29.png"/><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1" Type="http://schemas.openxmlformats.org/officeDocument/2006/relationships/slideLayout" Target="../slideLayouts/slideLayout2.xml"/><Relationship Id="rId10" Type="http://schemas.openxmlformats.org/officeDocument/2006/relationships/themeOverride" Target="../theme/themeOverride13.xml"/><Relationship Id="rId1" Type="http://schemas.openxmlformats.org/officeDocument/2006/relationships/tags" Target="../tags/tag222.xml"/></Relationships>
</file>

<file path=ppt/slides/_rels/slide14.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image" Target="../media/image29.png"/><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1" Type="http://schemas.openxmlformats.org/officeDocument/2006/relationships/slideLayout" Target="../slideLayouts/slideLayout2.xml"/><Relationship Id="rId10" Type="http://schemas.openxmlformats.org/officeDocument/2006/relationships/themeOverride" Target="../theme/themeOverride14.xml"/><Relationship Id="rId1" Type="http://schemas.openxmlformats.org/officeDocument/2006/relationships/tags" Target="../tags/tag230.xml"/></Relationships>
</file>

<file path=ppt/slides/_rels/slide15.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image" Target="../media/image29.png"/><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1" Type="http://schemas.openxmlformats.org/officeDocument/2006/relationships/slideLayout" Target="../slideLayouts/slideLayout2.xml"/><Relationship Id="rId10" Type="http://schemas.openxmlformats.org/officeDocument/2006/relationships/themeOverride" Target="../theme/themeOverride15.xml"/><Relationship Id="rId1" Type="http://schemas.openxmlformats.org/officeDocument/2006/relationships/tags" Target="../tags/tag238.xml"/></Relationships>
</file>

<file path=ppt/slides/_rels/slide16.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image" Target="../media/image29.png"/><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1" Type="http://schemas.openxmlformats.org/officeDocument/2006/relationships/slideLayout" Target="../slideLayouts/slideLayout2.xml"/><Relationship Id="rId10" Type="http://schemas.openxmlformats.org/officeDocument/2006/relationships/themeOverride" Target="../theme/themeOverride16.xml"/><Relationship Id="rId1" Type="http://schemas.openxmlformats.org/officeDocument/2006/relationships/tags" Target="../tags/tag246.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image" Target="../media/image31.png"/><Relationship Id="rId3" Type="http://schemas.openxmlformats.org/officeDocument/2006/relationships/image" Target="../media/image28.png"/><Relationship Id="rId2" Type="http://schemas.openxmlformats.org/officeDocument/2006/relationships/image" Target="../media/image27.png"/><Relationship Id="rId10" Type="http://schemas.openxmlformats.org/officeDocument/2006/relationships/notesSlide" Target="../notesSlides/notesSlide10.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themeOverride" Target="../theme/themeOverride18.xml"/><Relationship Id="rId6" Type="http://schemas.openxmlformats.org/officeDocument/2006/relationships/image" Target="../media/image32.jpe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image" Target="../media/image35.jpeg"/><Relationship Id="rId6" Type="http://schemas.openxmlformats.org/officeDocument/2006/relationships/tags" Target="../tags/tag262.xml"/><Relationship Id="rId5" Type="http://schemas.openxmlformats.org/officeDocument/2006/relationships/image" Target="../media/image34.png"/><Relationship Id="rId4" Type="http://schemas.openxmlformats.org/officeDocument/2006/relationships/tags" Target="../tags/tag261.xml"/><Relationship Id="rId3" Type="http://schemas.openxmlformats.org/officeDocument/2006/relationships/image" Target="../media/image33.png"/><Relationship Id="rId2" Type="http://schemas.openxmlformats.org/officeDocument/2006/relationships/tags" Target="../tags/tag260.xml"/><Relationship Id="rId14" Type="http://schemas.openxmlformats.org/officeDocument/2006/relationships/notesSlide" Target="../notesSlides/notesSlide12.xml"/><Relationship Id="rId13" Type="http://schemas.openxmlformats.org/officeDocument/2006/relationships/slideLayout" Target="../slideLayouts/slideLayout8.xml"/><Relationship Id="rId12" Type="http://schemas.openxmlformats.org/officeDocument/2006/relationships/themeOverride" Target="../theme/themeOverride19.xml"/><Relationship Id="rId11" Type="http://schemas.openxmlformats.org/officeDocument/2006/relationships/image" Target="../media/image36.jpeg"/><Relationship Id="rId10" Type="http://schemas.openxmlformats.org/officeDocument/2006/relationships/tags" Target="../tags/tag265.xml"/><Relationship Id="rId1" Type="http://schemas.openxmlformats.org/officeDocument/2006/relationships/tags" Target="../tags/tag259.xml"/></Relationships>
</file>

<file path=ppt/slides/_rels/slide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96.xml"/><Relationship Id="rId29" Type="http://schemas.openxmlformats.org/officeDocument/2006/relationships/themeOverride" Target="../theme/themeOverride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20.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image" Target="../media/image37.jpeg"/><Relationship Id="rId5" Type="http://schemas.openxmlformats.org/officeDocument/2006/relationships/image" Target="../media/image34.png"/><Relationship Id="rId4" Type="http://schemas.openxmlformats.org/officeDocument/2006/relationships/tags" Target="../tags/tag268.xml"/><Relationship Id="rId3" Type="http://schemas.openxmlformats.org/officeDocument/2006/relationships/image" Target="../media/image33.png"/><Relationship Id="rId2" Type="http://schemas.openxmlformats.org/officeDocument/2006/relationships/tags" Target="../tags/tag267.xml"/><Relationship Id="rId12" Type="http://schemas.openxmlformats.org/officeDocument/2006/relationships/notesSlide" Target="../notesSlides/notesSlide13.xml"/><Relationship Id="rId11" Type="http://schemas.openxmlformats.org/officeDocument/2006/relationships/slideLayout" Target="../slideLayouts/slideLayout8.xml"/><Relationship Id="rId10" Type="http://schemas.openxmlformats.org/officeDocument/2006/relationships/themeOverride" Target="../theme/themeOverride20.xml"/><Relationship Id="rId1" Type="http://schemas.openxmlformats.org/officeDocument/2006/relationships/tags" Target="../tags/tag266.xml"/></Relationships>
</file>

<file path=ppt/slides/_rels/slide21.xml.rels><?xml version="1.0" encoding="UTF-8" standalone="yes"?>
<Relationships xmlns="http://schemas.openxmlformats.org/package/2006/relationships"><Relationship Id="rId9" Type="http://schemas.openxmlformats.org/officeDocument/2006/relationships/themeOverride" Target="../theme/themeOverride21.xml"/><Relationship Id="rId8" Type="http://schemas.openxmlformats.org/officeDocument/2006/relationships/image" Target="../media/image39.jpeg"/><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34.png"/><Relationship Id="rId4" Type="http://schemas.openxmlformats.org/officeDocument/2006/relationships/tags" Target="../tags/tag273.xml"/><Relationship Id="rId3" Type="http://schemas.openxmlformats.org/officeDocument/2006/relationships/image" Target="../media/image33.png"/><Relationship Id="rId2" Type="http://schemas.openxmlformats.org/officeDocument/2006/relationships/tags" Target="../tags/tag272.xml"/><Relationship Id="rId11" Type="http://schemas.openxmlformats.org/officeDocument/2006/relationships/notesSlide" Target="../notesSlides/notesSlide14.xml"/><Relationship Id="rId10" Type="http://schemas.openxmlformats.org/officeDocument/2006/relationships/slideLayout" Target="../slideLayouts/slideLayout8.xml"/><Relationship Id="rId1" Type="http://schemas.openxmlformats.org/officeDocument/2006/relationships/tags" Target="../tags/tag271.xml"/></Relationships>
</file>

<file path=ppt/slides/_rels/slide22.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image" Target="../media/image40.png"/><Relationship Id="rId3" Type="http://schemas.openxmlformats.org/officeDocument/2006/relationships/image" Target="../media/image28.png"/><Relationship Id="rId2" Type="http://schemas.openxmlformats.org/officeDocument/2006/relationships/image" Target="../media/image27.png"/><Relationship Id="rId18" Type="http://schemas.openxmlformats.org/officeDocument/2006/relationships/notesSlide" Target="../notesSlides/notesSlide15.xml"/><Relationship Id="rId17" Type="http://schemas.openxmlformats.org/officeDocument/2006/relationships/slideLayout" Target="../slideLayouts/slideLayout2.xml"/><Relationship Id="rId16" Type="http://schemas.openxmlformats.org/officeDocument/2006/relationships/themeOverride" Target="../theme/themeOverride22.xml"/><Relationship Id="rId15" Type="http://schemas.openxmlformats.org/officeDocument/2006/relationships/tags" Target="../tags/tag286.xml"/><Relationship Id="rId14" Type="http://schemas.openxmlformats.org/officeDocument/2006/relationships/tags" Target="../tags/tag285.xml"/><Relationship Id="rId13" Type="http://schemas.openxmlformats.org/officeDocument/2006/relationships/tags" Target="../tags/tag284.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image" Target="../media/image42.png"/><Relationship Id="rId7" Type="http://schemas.openxmlformats.org/officeDocument/2006/relationships/tags" Target="../tags/tag291.xml"/><Relationship Id="rId6" Type="http://schemas.openxmlformats.org/officeDocument/2006/relationships/image" Target="../media/image41.jpeg"/><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15.png"/><Relationship Id="rId2" Type="http://schemas.openxmlformats.org/officeDocument/2006/relationships/tags" Target="../tags/tag288.xml"/><Relationship Id="rId13" Type="http://schemas.openxmlformats.org/officeDocument/2006/relationships/notesSlide" Target="../notesSlides/notesSlide16.xml"/><Relationship Id="rId12" Type="http://schemas.openxmlformats.org/officeDocument/2006/relationships/slideLayout" Target="../slideLayouts/slideLayout19.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7.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9.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image" Target="../media/image15.png"/><Relationship Id="rId2" Type="http://schemas.openxmlformats.org/officeDocument/2006/relationships/tags" Target="../tags/tag296.xml"/><Relationship Id="rId1" Type="http://schemas.openxmlformats.org/officeDocument/2006/relationships/tags" Target="../tags/tag295.xml"/></Relationships>
</file>

<file path=ppt/slides/_rels/slide25.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image" Target="../media/image15.png"/><Relationship Id="rId26" Type="http://schemas.openxmlformats.org/officeDocument/2006/relationships/notesSlide" Target="../notesSlides/notesSlide18.xml"/><Relationship Id="rId25" Type="http://schemas.openxmlformats.org/officeDocument/2006/relationships/slideLayout" Target="../slideLayouts/slideLayout19.xml"/><Relationship Id="rId24" Type="http://schemas.openxmlformats.org/officeDocument/2006/relationships/tags" Target="../tags/tag323.xml"/><Relationship Id="rId23" Type="http://schemas.openxmlformats.org/officeDocument/2006/relationships/tags" Target="../tags/tag322.xml"/><Relationship Id="rId22" Type="http://schemas.openxmlformats.org/officeDocument/2006/relationships/tags" Target="../tags/tag321.xml"/><Relationship Id="rId21" Type="http://schemas.openxmlformats.org/officeDocument/2006/relationships/tags" Target="../tags/tag320.xml"/><Relationship Id="rId20" Type="http://schemas.openxmlformats.org/officeDocument/2006/relationships/tags" Target="../tags/tag319.xml"/><Relationship Id="rId2" Type="http://schemas.openxmlformats.org/officeDocument/2006/relationships/tags" Target="../tags/tag302.xml"/><Relationship Id="rId19" Type="http://schemas.openxmlformats.org/officeDocument/2006/relationships/tags" Target="../tags/tag318.xml"/><Relationship Id="rId18" Type="http://schemas.openxmlformats.org/officeDocument/2006/relationships/tags" Target="../tags/tag317.xml"/><Relationship Id="rId17" Type="http://schemas.openxmlformats.org/officeDocument/2006/relationships/tags" Target="../tags/tag316.xml"/><Relationship Id="rId16" Type="http://schemas.openxmlformats.org/officeDocument/2006/relationships/tags" Target="../tags/tag315.xml"/><Relationship Id="rId15" Type="http://schemas.openxmlformats.org/officeDocument/2006/relationships/tags" Target="../tags/tag314.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1.xml"/></Relationships>
</file>

<file path=ppt/slides/_rels/slide26.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image" Target="../media/image15.png"/><Relationship Id="rId28" Type="http://schemas.openxmlformats.org/officeDocument/2006/relationships/notesSlide" Target="../notesSlides/notesSlide19.xml"/><Relationship Id="rId27" Type="http://schemas.openxmlformats.org/officeDocument/2006/relationships/slideLayout" Target="../slideLayouts/slideLayout19.xml"/><Relationship Id="rId26" Type="http://schemas.openxmlformats.org/officeDocument/2006/relationships/tags" Target="../tags/tag348.xml"/><Relationship Id="rId25" Type="http://schemas.openxmlformats.org/officeDocument/2006/relationships/tags" Target="../tags/tag347.xml"/><Relationship Id="rId24" Type="http://schemas.openxmlformats.org/officeDocument/2006/relationships/tags" Target="../tags/tag346.xml"/><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5.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4.xml"/></Relationships>
</file>

<file path=ppt/slides/_rels/slide27.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image" Target="../media/image15.png"/><Relationship Id="rId2" Type="http://schemas.openxmlformats.org/officeDocument/2006/relationships/tags" Target="../tags/tag350.xml"/><Relationship Id="rId11" Type="http://schemas.openxmlformats.org/officeDocument/2006/relationships/notesSlide" Target="../notesSlides/notesSlide20.xml"/><Relationship Id="rId10" Type="http://schemas.openxmlformats.org/officeDocument/2006/relationships/slideLayout" Target="../slideLayouts/slideLayout19.xml"/><Relationship Id="rId1" Type="http://schemas.openxmlformats.org/officeDocument/2006/relationships/tags" Target="../tags/tag349.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themeOverride" Target="../theme/themeOverride23.xml"/><Relationship Id="rId6" Type="http://schemas.openxmlformats.org/officeDocument/2006/relationships/image" Target="../media/image32.jpe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image" Target="../media/image29.pn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hemeOverride" Target="../theme/themeOverride24.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image" Target="../media/image28.png"/><Relationship Id="rId2" Type="http://schemas.openxmlformats.org/officeDocument/2006/relationships/image" Target="../media/image27.png"/><Relationship Id="rId10" Type="http://schemas.openxmlformats.org/officeDocument/2006/relationships/notesSlide" Target="../notesSlides/notesSlide22.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9.png"/><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4" Type="http://schemas.openxmlformats.org/officeDocument/2006/relationships/slideLayout" Target="../slideLayouts/slideLayout2.xml"/><Relationship Id="rId13" Type="http://schemas.openxmlformats.org/officeDocument/2006/relationships/themeOverride" Target="../theme/themeOverride2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31.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image" Target="../media/image43.jpeg"/><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6" Type="http://schemas.openxmlformats.org/officeDocument/2006/relationships/slideLayout" Target="../slideLayouts/slideLayout2.xml"/><Relationship Id="rId25" Type="http://schemas.openxmlformats.org/officeDocument/2006/relationships/tags" Target="../tags/tag397.xml"/><Relationship Id="rId24" Type="http://schemas.openxmlformats.org/officeDocument/2006/relationships/image" Target="../media/image29.png"/><Relationship Id="rId23" Type="http://schemas.openxmlformats.org/officeDocument/2006/relationships/tags" Target="../tags/tag396.xml"/><Relationship Id="rId22" Type="http://schemas.openxmlformats.org/officeDocument/2006/relationships/tags" Target="../tags/tag395.xml"/><Relationship Id="rId21" Type="http://schemas.openxmlformats.org/officeDocument/2006/relationships/tags" Target="../tags/tag394.xml"/><Relationship Id="rId20" Type="http://schemas.openxmlformats.org/officeDocument/2006/relationships/tags" Target="../tags/tag393.xml"/><Relationship Id="rId2" Type="http://schemas.openxmlformats.org/officeDocument/2006/relationships/tags" Target="../tags/tag376.xml"/><Relationship Id="rId19" Type="http://schemas.openxmlformats.org/officeDocument/2006/relationships/tags" Target="../tags/tag392.xml"/><Relationship Id="rId18" Type="http://schemas.openxmlformats.org/officeDocument/2006/relationships/tags" Target="../tags/tag391.xml"/><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5.xml"/></Relationships>
</file>

<file path=ppt/slides/_rels/slide32.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3" Type="http://schemas.openxmlformats.org/officeDocument/2006/relationships/slideLayout" Target="../slideLayouts/slideLayout8.xml"/><Relationship Id="rId12" Type="http://schemas.openxmlformats.org/officeDocument/2006/relationships/themeOverride" Target="../theme/themeOverride26.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398.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8.xml"/><Relationship Id="rId5" Type="http://schemas.openxmlformats.org/officeDocument/2006/relationships/themeOverride" Target="../theme/themeOverride27.xml"/><Relationship Id="rId4" Type="http://schemas.openxmlformats.org/officeDocument/2006/relationships/tags" Target="../tags/tag409.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5.xml"/><Relationship Id="rId5" Type="http://schemas.openxmlformats.org/officeDocument/2006/relationships/themeOverride" Target="../theme/themeOverride28.xml"/><Relationship Id="rId4" Type="http://schemas.openxmlformats.org/officeDocument/2006/relationships/tags" Target="../tags/tag412.xml"/><Relationship Id="rId3" Type="http://schemas.openxmlformats.org/officeDocument/2006/relationships/image" Target="../media/image25.png"/><Relationship Id="rId2" Type="http://schemas.openxmlformats.org/officeDocument/2006/relationships/tags" Target="../tags/tag411.xml"/><Relationship Id="rId1" Type="http://schemas.openxmlformats.org/officeDocument/2006/relationships/tags" Target="../tags/tag410.xml"/></Relationships>
</file>

<file path=ppt/slides/_rels/slide35.xml.rels><?xml version="1.0" encoding="UTF-8" standalone="yes"?>
<Relationships xmlns="http://schemas.openxmlformats.org/package/2006/relationships"><Relationship Id="rId9" Type="http://schemas.openxmlformats.org/officeDocument/2006/relationships/themeOverride" Target="../theme/themeOverride29.xml"/><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tags" Target="../tags/tag416.xml"/><Relationship Id="rId5" Type="http://schemas.openxmlformats.org/officeDocument/2006/relationships/image" Target="../media/image21.png"/><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1" Type="http://schemas.openxmlformats.org/officeDocument/2006/relationships/notesSlide" Target="../notesSlides/notesSlide25.xml"/><Relationship Id="rId10" Type="http://schemas.openxmlformats.org/officeDocument/2006/relationships/slideLayout" Target="../slideLayouts/slideLayout8.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0" Type="http://schemas.openxmlformats.org/officeDocument/2006/relationships/slideLayout" Target="../slideLayouts/slideLayout2.xml"/><Relationship Id="rId3" Type="http://schemas.openxmlformats.org/officeDocument/2006/relationships/tags" Target="../tags/tag418.xml"/><Relationship Id="rId29" Type="http://schemas.openxmlformats.org/officeDocument/2006/relationships/themeOverride" Target="../theme/themeOverride30.xml"/><Relationship Id="rId28" Type="http://schemas.openxmlformats.org/officeDocument/2006/relationships/tags" Target="../tags/tag443.xml"/><Relationship Id="rId27" Type="http://schemas.openxmlformats.org/officeDocument/2006/relationships/tags" Target="../tags/tag442.xml"/><Relationship Id="rId26" Type="http://schemas.openxmlformats.org/officeDocument/2006/relationships/tags" Target="../tags/tag441.xml"/><Relationship Id="rId25" Type="http://schemas.openxmlformats.org/officeDocument/2006/relationships/tags" Target="../tags/tag440.xml"/><Relationship Id="rId24" Type="http://schemas.openxmlformats.org/officeDocument/2006/relationships/tags" Target="../tags/tag439.xml"/><Relationship Id="rId23" Type="http://schemas.openxmlformats.org/officeDocument/2006/relationships/tags" Target="../tags/tag43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image" Target="../media/image30.png"/><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7.xml"/></Relationships>
</file>

<file path=ppt/slides/_rels/slide37.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5" Type="http://schemas.openxmlformats.org/officeDocument/2006/relationships/notesSlide" Target="../notesSlides/notesSlide26.xml"/><Relationship Id="rId14" Type="http://schemas.openxmlformats.org/officeDocument/2006/relationships/slideLayout" Target="../slideLayouts/slideLayout8.xml"/><Relationship Id="rId13" Type="http://schemas.openxmlformats.org/officeDocument/2006/relationships/themeOverride" Target="../theme/themeOverride31.xml"/><Relationship Id="rId12" Type="http://schemas.openxmlformats.org/officeDocument/2006/relationships/image" Target="../media/image29.png"/><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themeOverride" Target="../theme/themeOverride32.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image" Target="../media/image29.png"/><Relationship Id="rId1" Type="http://schemas.openxmlformats.org/officeDocument/2006/relationships/tags" Target="../tags/tag455.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8.xml"/><Relationship Id="rId4" Type="http://schemas.openxmlformats.org/officeDocument/2006/relationships/themeOverride" Target="../theme/themeOverride33.xml"/><Relationship Id="rId3" Type="http://schemas.openxmlformats.org/officeDocument/2006/relationships/tags" Target="../tags/tag459.xml"/><Relationship Id="rId2" Type="http://schemas.openxmlformats.org/officeDocument/2006/relationships/image" Target="../media/image29.png"/><Relationship Id="rId1" Type="http://schemas.openxmlformats.org/officeDocument/2006/relationships/tags" Target="../tags/tag458.xml"/></Relationships>
</file>

<file path=ppt/slides/_rels/slide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20.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21.png"/><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8.xml"/><Relationship Id="rId4" Type="http://schemas.openxmlformats.org/officeDocument/2006/relationships/themeOverride" Target="../theme/themeOverride34.xml"/><Relationship Id="rId3" Type="http://schemas.openxmlformats.org/officeDocument/2006/relationships/tags" Target="../tags/tag460.xml"/><Relationship Id="rId2" Type="http://schemas.openxmlformats.org/officeDocument/2006/relationships/image" Target="../media/image44.jpe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2.xml"/><Relationship Id="rId7" Type="http://schemas.openxmlformats.org/officeDocument/2006/relationships/themeOverride" Target="../theme/themeOverride35.xml"/><Relationship Id="rId6" Type="http://schemas.openxmlformats.org/officeDocument/2006/relationships/image" Target="../media/image32.jpe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image" Target="../media/image29.png"/></Relationships>
</file>

<file path=ppt/slides/_rels/slide42.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3" Type="http://schemas.openxmlformats.org/officeDocument/2006/relationships/notesSlide" Target="../notesSlides/notesSlide31.xml"/><Relationship Id="rId22" Type="http://schemas.openxmlformats.org/officeDocument/2006/relationships/slideLayout" Target="../slideLayouts/slideLayout8.xml"/><Relationship Id="rId21" Type="http://schemas.openxmlformats.org/officeDocument/2006/relationships/themeOverride" Target="../theme/themeOverride36.xml"/><Relationship Id="rId20" Type="http://schemas.openxmlformats.org/officeDocument/2006/relationships/tags" Target="../tags/tag480.xml"/><Relationship Id="rId2" Type="http://schemas.openxmlformats.org/officeDocument/2006/relationships/image" Target="../media/image27.png"/><Relationship Id="rId19" Type="http://schemas.openxmlformats.org/officeDocument/2006/relationships/tags" Target="../tags/tag479.xml"/><Relationship Id="rId18" Type="http://schemas.openxmlformats.org/officeDocument/2006/relationships/tags" Target="../tags/tag478.xml"/><Relationship Id="rId17" Type="http://schemas.openxmlformats.org/officeDocument/2006/relationships/tags" Target="../tags/tag477.xml"/><Relationship Id="rId16" Type="http://schemas.openxmlformats.org/officeDocument/2006/relationships/tags" Target="../tags/tag476.xml"/><Relationship Id="rId15" Type="http://schemas.openxmlformats.org/officeDocument/2006/relationships/tags" Target="../tags/tag475.xml"/><Relationship Id="rId14" Type="http://schemas.openxmlformats.org/officeDocument/2006/relationships/tags" Target="../tags/tag474.xml"/><Relationship Id="rId13" Type="http://schemas.openxmlformats.org/officeDocument/2006/relationships/tags" Target="../tags/tag473.xml"/><Relationship Id="rId12" Type="http://schemas.openxmlformats.org/officeDocument/2006/relationships/tags" Target="../tags/tag472.xml"/><Relationship Id="rId11" Type="http://schemas.openxmlformats.org/officeDocument/2006/relationships/tags" Target="../tags/tag471.xml"/><Relationship Id="rId10" Type="http://schemas.openxmlformats.org/officeDocument/2006/relationships/tags" Target="../tags/tag470.xml"/><Relationship Id="rId1" Type="http://schemas.openxmlformats.org/officeDocument/2006/relationships/image" Target="../media/image29.png"/></Relationships>
</file>

<file path=ppt/slides/_rels/slide43.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5" Type="http://schemas.openxmlformats.org/officeDocument/2006/relationships/slideLayout" Target="../slideLayouts/slideLayout2.xml"/><Relationship Id="rId14" Type="http://schemas.openxmlformats.org/officeDocument/2006/relationships/themeOverride" Target="../theme/themeOverride37.xml"/><Relationship Id="rId13" Type="http://schemas.openxmlformats.org/officeDocument/2006/relationships/tags" Target="../tags/tag492.xml"/><Relationship Id="rId12" Type="http://schemas.openxmlformats.org/officeDocument/2006/relationships/image" Target="../media/image45.png"/><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44.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5" Type="http://schemas.openxmlformats.org/officeDocument/2006/relationships/slideLayout" Target="../slideLayouts/slideLayout6.xml"/><Relationship Id="rId34" Type="http://schemas.openxmlformats.org/officeDocument/2006/relationships/tags" Target="../tags/tag525.xml"/><Relationship Id="rId33" Type="http://schemas.openxmlformats.org/officeDocument/2006/relationships/image" Target="../media/image29.png"/><Relationship Id="rId32" Type="http://schemas.openxmlformats.org/officeDocument/2006/relationships/tags" Target="../tags/tag524.xml"/><Relationship Id="rId31" Type="http://schemas.openxmlformats.org/officeDocument/2006/relationships/tags" Target="../tags/tag523.xml"/><Relationship Id="rId30" Type="http://schemas.openxmlformats.org/officeDocument/2006/relationships/tags" Target="../tags/tag522.xml"/><Relationship Id="rId3" Type="http://schemas.openxmlformats.org/officeDocument/2006/relationships/tags" Target="../tags/tag495.xml"/><Relationship Id="rId29" Type="http://schemas.openxmlformats.org/officeDocument/2006/relationships/tags" Target="../tags/tag521.xml"/><Relationship Id="rId28" Type="http://schemas.openxmlformats.org/officeDocument/2006/relationships/tags" Target="../tags/tag520.xml"/><Relationship Id="rId27" Type="http://schemas.openxmlformats.org/officeDocument/2006/relationships/tags" Target="../tags/tag519.xml"/><Relationship Id="rId26" Type="http://schemas.openxmlformats.org/officeDocument/2006/relationships/tags" Target="../tags/tag518.xml"/><Relationship Id="rId25" Type="http://schemas.openxmlformats.org/officeDocument/2006/relationships/tags" Target="../tags/tag517.xml"/><Relationship Id="rId24" Type="http://schemas.openxmlformats.org/officeDocument/2006/relationships/tags" Target="../tags/tag516.xml"/><Relationship Id="rId23" Type="http://schemas.openxmlformats.org/officeDocument/2006/relationships/tags" Target="../tags/tag515.xml"/><Relationship Id="rId22" Type="http://schemas.openxmlformats.org/officeDocument/2006/relationships/tags" Target="../tags/tag514.xml"/><Relationship Id="rId21" Type="http://schemas.openxmlformats.org/officeDocument/2006/relationships/tags" Target="../tags/tag513.xml"/><Relationship Id="rId20" Type="http://schemas.openxmlformats.org/officeDocument/2006/relationships/tags" Target="../tags/tag512.xml"/><Relationship Id="rId2" Type="http://schemas.openxmlformats.org/officeDocument/2006/relationships/tags" Target="../tags/tag494.xml"/><Relationship Id="rId19" Type="http://schemas.openxmlformats.org/officeDocument/2006/relationships/tags" Target="../tags/tag511.xml"/><Relationship Id="rId18" Type="http://schemas.openxmlformats.org/officeDocument/2006/relationships/tags" Target="../tags/tag510.xml"/><Relationship Id="rId17" Type="http://schemas.openxmlformats.org/officeDocument/2006/relationships/tags" Target="../tags/tag509.xml"/><Relationship Id="rId16" Type="http://schemas.openxmlformats.org/officeDocument/2006/relationships/tags" Target="../tags/tag508.xml"/><Relationship Id="rId15" Type="http://schemas.openxmlformats.org/officeDocument/2006/relationships/tags" Target="../tags/tag507.xml"/><Relationship Id="rId14" Type="http://schemas.openxmlformats.org/officeDocument/2006/relationships/tags" Target="../tags/tag506.xml"/><Relationship Id="rId13" Type="http://schemas.openxmlformats.org/officeDocument/2006/relationships/tags" Target="../tags/tag505.xml"/><Relationship Id="rId12" Type="http://schemas.openxmlformats.org/officeDocument/2006/relationships/tags" Target="../tags/tag504.xml"/><Relationship Id="rId11" Type="http://schemas.openxmlformats.org/officeDocument/2006/relationships/tags" Target="../tags/tag503.xml"/><Relationship Id="rId10" Type="http://schemas.openxmlformats.org/officeDocument/2006/relationships/tags" Target="../tags/tag502.xml"/><Relationship Id="rId1" Type="http://schemas.openxmlformats.org/officeDocument/2006/relationships/tags" Target="../tags/tag493.xml"/></Relationships>
</file>

<file path=ppt/slides/_rels/slide45.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6" Type="http://schemas.openxmlformats.org/officeDocument/2006/relationships/notesSlide" Target="../notesSlides/notesSlide32.xml"/><Relationship Id="rId25" Type="http://schemas.openxmlformats.org/officeDocument/2006/relationships/slideLayout" Target="../slideLayouts/slideLayout19.xml"/><Relationship Id="rId24" Type="http://schemas.openxmlformats.org/officeDocument/2006/relationships/tags" Target="../tags/tag548.xml"/><Relationship Id="rId23" Type="http://schemas.openxmlformats.org/officeDocument/2006/relationships/tags" Target="../tags/tag547.xml"/><Relationship Id="rId22" Type="http://schemas.openxmlformats.org/officeDocument/2006/relationships/tags" Target="../tags/tag546.xml"/><Relationship Id="rId21" Type="http://schemas.openxmlformats.org/officeDocument/2006/relationships/tags" Target="../tags/tag545.xml"/><Relationship Id="rId20" Type="http://schemas.openxmlformats.org/officeDocument/2006/relationships/tags" Target="../tags/tag544.xml"/><Relationship Id="rId2" Type="http://schemas.openxmlformats.org/officeDocument/2006/relationships/image" Target="../media/image15.png"/><Relationship Id="rId19" Type="http://schemas.openxmlformats.org/officeDocument/2006/relationships/tags" Target="../tags/tag543.xml"/><Relationship Id="rId18" Type="http://schemas.openxmlformats.org/officeDocument/2006/relationships/tags" Target="../tags/tag542.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6.xml"/></Relationships>
</file>

<file path=ppt/slides/_rels/slide46.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image" Target="../media/image15.png"/><Relationship Id="rId2" Type="http://schemas.openxmlformats.org/officeDocument/2006/relationships/tags" Target="../tags/tag550.xml"/><Relationship Id="rId17" Type="http://schemas.openxmlformats.org/officeDocument/2006/relationships/notesSlide" Target="../notesSlides/notesSlide33.xml"/><Relationship Id="rId16" Type="http://schemas.openxmlformats.org/officeDocument/2006/relationships/slideLayout" Target="../slideLayouts/slideLayout19.xml"/><Relationship Id="rId15" Type="http://schemas.openxmlformats.org/officeDocument/2006/relationships/tags" Target="../tags/tag562.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9.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themeOverride" Target="../theme/themeOverride38.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tags" Target="../tags/tag14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7.xml"/><Relationship Id="rId4" Type="http://schemas.openxmlformats.org/officeDocument/2006/relationships/tags" Target="../tags/tag150.xml"/><Relationship Id="rId3" Type="http://schemas.openxmlformats.org/officeDocument/2006/relationships/image" Target="../media/image25.png"/><Relationship Id="rId2" Type="http://schemas.openxmlformats.org/officeDocument/2006/relationships/tags" Target="../tags/tag149.xml"/><Relationship Id="rId1" Type="http://schemas.openxmlformats.org/officeDocument/2006/relationships/tags" Target="../tags/tag148.xml"/></Relationships>
</file>

<file path=ppt/slides/_rels/slide8.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image" Target="../media/image26.png"/><Relationship Id="rId2" Type="http://schemas.openxmlformats.org/officeDocument/2006/relationships/tags" Target="../tags/tag152.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hemeOverride" Target="../theme/themeOverride8.xml"/><Relationship Id="rId10" Type="http://schemas.openxmlformats.org/officeDocument/2006/relationships/tags" Target="../tags/tag159.xml"/><Relationship Id="rId1" Type="http://schemas.openxmlformats.org/officeDocument/2006/relationships/tags" Target="../tags/tag151.xml"/></Relationships>
</file>

<file path=ppt/slides/_rels/slide9.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svg"/><Relationship Id="rId7" Type="http://schemas.openxmlformats.org/officeDocument/2006/relationships/image" Target="../media/image28.png"/><Relationship Id="rId6" Type="http://schemas.openxmlformats.org/officeDocument/2006/relationships/image" Target="../media/image1.svg"/><Relationship Id="rId5" Type="http://schemas.openxmlformats.org/officeDocument/2006/relationships/image" Target="../media/image27.png"/><Relationship Id="rId4" Type="http://schemas.openxmlformats.org/officeDocument/2006/relationships/image" Target="../media/image21.png"/><Relationship Id="rId3" Type="http://schemas.openxmlformats.org/officeDocument/2006/relationships/tags" Target="../tags/tag162.xml"/><Relationship Id="rId2" Type="http://schemas.openxmlformats.org/officeDocument/2006/relationships/tags" Target="../tags/tag161.xml"/><Relationship Id="rId12" Type="http://schemas.openxmlformats.org/officeDocument/2006/relationships/notesSlide" Target="../notesSlides/notesSlide9.xml"/><Relationship Id="rId11" Type="http://schemas.openxmlformats.org/officeDocument/2006/relationships/slideLayout" Target="../slideLayouts/slideLayout8.xml"/><Relationship Id="rId10" Type="http://schemas.openxmlformats.org/officeDocument/2006/relationships/themeOverride" Target="../theme/themeOverride9.xml"/><Relationship Id="rId1" Type="http://schemas.openxmlformats.org/officeDocument/2006/relationships/tags" Target="../tags/tag1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2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2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2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2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panose="020B0503020204020204" charset="-122"/>
              <a:ea typeface="微软雅黑" panose="020B0503020204020204" charset="-122"/>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2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3576320" cy="620395"/>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（二）知识的分类</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36" name="矩形 35"/>
          <p:cNvSpPr/>
          <p:nvPr>
            <p:custDataLst>
              <p:tags r:id="rId23"/>
            </p:custDataLst>
          </p:nvPr>
        </p:nvSpPr>
        <p:spPr>
          <a:xfrm>
            <a:off x="2150745" y="2718435"/>
            <a:ext cx="3575685" cy="2882265"/>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一是陈述性知识</a:t>
            </a:r>
            <a:endParaRPr lang="zh-CN" altLang="en-US" sz="2000" b="1" spc="150">
              <a:solidFill>
                <a:srgbClr val="000000">
                  <a:lumMod val="85000"/>
                  <a:lumOff val="15000"/>
                </a:srgbClr>
              </a:solidFill>
              <a:ea typeface="汉仪旗黑-55简" panose="00020600040101010101" charset="-122"/>
            </a:endParaRPr>
          </a:p>
          <a:p>
            <a:pPr marL="285750" indent="-176530" algn="just" fontAlgn="auto">
              <a:lnSpc>
                <a:spcPct val="130000"/>
              </a:lnSpc>
              <a:spcBef>
                <a:spcPts val="0"/>
              </a:spcBef>
              <a:spcAft>
                <a:spcPts val="0"/>
              </a:spcAft>
              <a:buFont typeface="Arial" panose="020B0604020202020204" pitchFamily="34" charset="0"/>
              <a:buChar char="•"/>
            </a:pPr>
            <a:r>
              <a:rPr sz="1400" dirty="0">
                <a:latin typeface="微软雅黑" panose="020B0503020204020204" charset="-122"/>
                <a:cs typeface="微软雅黑" panose="020B0503020204020204" charset="-122"/>
                <a:sym typeface="+mn-ea"/>
              </a:rPr>
              <a:t>陈述性知识也叫描述性知识，是关于事物及其关系的知识。主要反映事物的状态、内容及事物变化发展的原因</a:t>
            </a:r>
            <a:r>
              <a:rPr sz="1400" dirty="0" smtClean="0">
                <a:latin typeface="微软雅黑" panose="020B0503020204020204" charset="-122"/>
                <a:cs typeface="微软雅黑" panose="020B0503020204020204" charset="-122"/>
                <a:sym typeface="+mn-ea"/>
              </a:rPr>
              <a:t>。</a:t>
            </a:r>
            <a:endParaRPr lang="en-US" sz="1400" dirty="0" smtClean="0">
              <a:latin typeface="微软雅黑" panose="020B0503020204020204" charset="-122"/>
              <a:cs typeface="微软雅黑" panose="020B0503020204020204" charset="-122"/>
            </a:endParaRPr>
          </a:p>
          <a:p>
            <a:pPr marL="285750" indent="-176530" algn="just" fontAlgn="auto">
              <a:lnSpc>
                <a:spcPct val="130000"/>
              </a:lnSpc>
              <a:spcBef>
                <a:spcPts val="0"/>
              </a:spcBef>
              <a:spcAft>
                <a:spcPts val="0"/>
              </a:spcAft>
              <a:buFont typeface="Arial" panose="020B0604020202020204" pitchFamily="34" charset="0"/>
              <a:buChar char="•"/>
            </a:pPr>
            <a:r>
              <a:rPr sz="1400" dirty="0" smtClean="0">
                <a:latin typeface="微软雅黑" panose="020B0503020204020204" charset="-122"/>
                <a:cs typeface="微软雅黑" panose="020B0503020204020204" charset="-122"/>
                <a:sym typeface="+mn-ea"/>
              </a:rPr>
              <a:t>这类知识主要用来回答</a:t>
            </a:r>
            <a:r>
              <a:rPr sz="1400" dirty="0">
                <a:latin typeface="微软雅黑" panose="020B0503020204020204" charset="-122"/>
                <a:cs typeface="微软雅黑" panose="020B0503020204020204" charset="-122"/>
                <a:sym typeface="+mn-ea"/>
              </a:rPr>
              <a:t>“是什么”“为什么”和“怎么样”的问题</a:t>
            </a:r>
            <a:r>
              <a:rPr sz="1400" dirty="0" smtClean="0">
                <a:latin typeface="微软雅黑" panose="020B0503020204020204" charset="-122"/>
                <a:cs typeface="微软雅黑" panose="020B0503020204020204" charset="-122"/>
                <a:sym typeface="+mn-ea"/>
              </a:rPr>
              <a:t>。</a:t>
            </a:r>
            <a:endParaRPr lang="en-US" sz="1400" dirty="0" smtClean="0">
              <a:latin typeface="微软雅黑" panose="020B0503020204020204" charset="-122"/>
              <a:cs typeface="微软雅黑" panose="020B0503020204020204" charset="-122"/>
            </a:endParaRPr>
          </a:p>
          <a:p>
            <a:pPr marL="285750" indent="-176530" algn="just" fontAlgn="auto">
              <a:lnSpc>
                <a:spcPct val="130000"/>
              </a:lnSpc>
              <a:spcBef>
                <a:spcPts val="0"/>
              </a:spcBef>
              <a:spcAft>
                <a:spcPts val="0"/>
              </a:spcAft>
              <a:buFont typeface="Arial" panose="020B0604020202020204" pitchFamily="34" charset="0"/>
              <a:buChar char="•"/>
            </a:pPr>
            <a:r>
              <a:rPr lang="zh-CN" altLang="en-US" sz="1400" dirty="0" smtClean="0">
                <a:latin typeface="微软雅黑" panose="020B0503020204020204" charset="-122"/>
                <a:cs typeface="微软雅黑" panose="020B0503020204020204" charset="-122"/>
                <a:sym typeface="+mn-ea"/>
              </a:rPr>
              <a:t>用于区别和辨别事物。</a:t>
            </a:r>
            <a:endParaRPr lang="en-US" sz="1400" dirty="0" smtClean="0">
              <a:latin typeface="微软雅黑" panose="020B0503020204020204" charset="-122"/>
              <a:cs typeface="微软雅黑" panose="020B0503020204020204" charset="-122"/>
            </a:endParaRPr>
          </a:p>
          <a:p>
            <a:pPr marL="285750" indent="-176530" algn="just" fontAlgn="auto">
              <a:lnSpc>
                <a:spcPct val="130000"/>
              </a:lnSpc>
              <a:spcBef>
                <a:spcPts val="0"/>
              </a:spcBef>
              <a:spcAft>
                <a:spcPts val="0"/>
              </a:spcAft>
              <a:buFont typeface="Arial" panose="020B0604020202020204" pitchFamily="34" charset="0"/>
              <a:buChar char="•"/>
            </a:pPr>
            <a:r>
              <a:rPr sz="1400" dirty="0" smtClean="0">
                <a:latin typeface="微软雅黑" panose="020B0503020204020204" charset="-122"/>
                <a:cs typeface="微软雅黑" panose="020B0503020204020204" charset="-122"/>
                <a:sym typeface="+mn-ea"/>
              </a:rPr>
              <a:t>这类知识的掌握主要是通过理解与记忆来完成的</a:t>
            </a:r>
            <a:r>
              <a:rPr sz="1400" dirty="0">
                <a:latin typeface="微软雅黑" panose="020B0503020204020204" charset="-122"/>
                <a:cs typeface="微软雅黑" panose="020B0503020204020204" charset="-122"/>
                <a:sym typeface="+mn-ea"/>
              </a:rPr>
              <a:t>。</a:t>
            </a:r>
            <a:endParaRPr lang="zh-CN" altLang="en-US" sz="1400" spc="150">
              <a:solidFill>
                <a:srgbClr val="000000">
                  <a:lumMod val="85000"/>
                  <a:lumOff val="15000"/>
                </a:srgbClr>
              </a:solidFill>
              <a:latin typeface="微软雅黑" panose="020B0503020204020204" charset="-122"/>
              <a:cs typeface="微软雅黑" panose="020B0503020204020204" charset="-122"/>
            </a:endParaRPr>
          </a:p>
        </p:txBody>
      </p:sp>
      <p:sp>
        <p:nvSpPr>
          <p:cNvPr id="37" name="矩形 36"/>
          <p:cNvSpPr/>
          <p:nvPr>
            <p:custDataLst>
              <p:tags r:id="rId24"/>
            </p:custDataLst>
          </p:nvPr>
        </p:nvSpPr>
        <p:spPr>
          <a:xfrm>
            <a:off x="6445885" y="2718435"/>
            <a:ext cx="3778885" cy="2882265"/>
          </a:xfrm>
          <a:prstGeom prst="rect">
            <a:avLst/>
          </a:prstGeom>
        </p:spPr>
        <p:txBody>
          <a:bodyPr lIns="91440" tIns="45720" rIns="91440" bIns="45720" anchor="t"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二是程序性知识</a:t>
            </a:r>
            <a:endParaRPr lang="zh-CN" altLang="en-US" sz="2000" b="1" spc="150">
              <a:solidFill>
                <a:srgbClr val="000000">
                  <a:lumMod val="85000"/>
                  <a:lumOff val="15000"/>
                </a:srgbClr>
              </a:solidFill>
              <a:ea typeface="汉仪旗黑-55简" panose="00020600040101010101" charset="-122"/>
            </a:endParaRPr>
          </a:p>
          <a:p>
            <a:pPr marL="285750" indent="-212090" algn="just" fontAlgn="auto">
              <a:lnSpc>
                <a:spcPct val="150000"/>
              </a:lnSpc>
              <a:buFont typeface="Arial" panose="020B0604020202020204" pitchFamily="34" charset="0"/>
              <a:buChar char="•"/>
            </a:pPr>
            <a:r>
              <a:rPr lang="zh-CN" altLang="en-US" sz="1400" dirty="0" smtClean="0">
                <a:latin typeface="微软雅黑" panose="020B0503020204020204" charset="-122"/>
                <a:cs typeface="微软雅黑" panose="020B0503020204020204" charset="-122"/>
                <a:sym typeface="+mn-ea"/>
              </a:rPr>
              <a:t>程序性知识也叫操作性知识，是个体难以清楚地陈述，只有借助于某种作业形式间接地推测其存在的知识。是关于怎样完成某项活动的知识。</a:t>
            </a:r>
            <a:endParaRPr lang="en-US" altLang="zh-CN" sz="1400" dirty="0" smtClean="0">
              <a:latin typeface="微软雅黑" panose="020B0503020204020204" charset="-122"/>
              <a:cs typeface="微软雅黑" panose="020B0503020204020204" charset="-122"/>
            </a:endParaRPr>
          </a:p>
          <a:p>
            <a:pPr marL="285750" indent="-212090" algn="just" fontAlgn="auto">
              <a:lnSpc>
                <a:spcPct val="150000"/>
              </a:lnSpc>
              <a:buFont typeface="Arial" panose="020B0604020202020204" pitchFamily="34" charset="0"/>
              <a:buChar char="•"/>
            </a:pPr>
            <a:r>
              <a:rPr lang="zh-CN" altLang="en-US" sz="1400" dirty="0" smtClean="0">
                <a:latin typeface="微软雅黑" panose="020B0503020204020204" charset="-122"/>
                <a:cs typeface="微软雅黑" panose="020B0503020204020204" charset="-122"/>
                <a:sym typeface="+mn-ea"/>
              </a:rPr>
              <a:t>程序性知识主要用来解决“做什么”和“怎么做”的问题。</a:t>
            </a:r>
            <a:endParaRPr lang="en-US" altLang="zh-CN" sz="1400" dirty="0" smtClean="0">
              <a:latin typeface="微软雅黑" panose="020B0503020204020204" charset="-122"/>
              <a:cs typeface="微软雅黑" panose="020B0503020204020204" charset="-122"/>
            </a:endParaRPr>
          </a:p>
          <a:p>
            <a:pPr marL="285750" indent="-212090" algn="just" fontAlgn="auto">
              <a:lnSpc>
                <a:spcPct val="150000"/>
              </a:lnSpc>
              <a:buFont typeface="Arial" panose="020B0604020202020204" pitchFamily="34" charset="0"/>
              <a:buChar char="•"/>
            </a:pPr>
            <a:r>
              <a:rPr lang="zh-CN" altLang="en-US" sz="1400" dirty="0" smtClean="0">
                <a:latin typeface="微软雅黑" panose="020B0503020204020204" charset="-122"/>
                <a:cs typeface="微软雅黑" panose="020B0503020204020204" charset="-122"/>
                <a:sym typeface="+mn-ea"/>
              </a:rPr>
              <a:t>这类知识的掌握主要通过反复练习而形成。</a:t>
            </a:r>
            <a:endParaRPr lang="zh-CN" altLang="en-US" sz="1400" spc="150">
              <a:solidFill>
                <a:srgbClr val="000000">
                  <a:lumMod val="85000"/>
                  <a:lumOff val="15000"/>
                </a:srgbClr>
              </a:solidFill>
              <a:latin typeface="微软雅黑" panose="020B0503020204020204" charset="-122"/>
              <a:cs typeface="微软雅黑" panose="020B0503020204020204" charset="-122"/>
            </a:endParaRPr>
          </a:p>
        </p:txBody>
      </p:sp>
      <p:sp>
        <p:nvSpPr>
          <p:cNvPr id="40" name="任意多边形: 形状 39"/>
          <p:cNvSpPr>
            <a:spLocks noChangeAspect="1"/>
          </p:cNvSpPr>
          <p:nvPr>
            <p:custDataLst>
              <p:tags r:id="rId25"/>
            </p:custDataLst>
          </p:nvPr>
        </p:nvSpPr>
        <p:spPr>
          <a:xfrm rot="10800000">
            <a:off x="6246495"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5981700" y="171577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7569835" cy="620395"/>
          </a:xfrm>
          <a:prstGeom prst="rect">
            <a:avLst/>
          </a:prstGeom>
          <a:noFill/>
        </p:spPr>
        <p:txBody>
          <a:bodyPr wrap="square" rtlCol="0" anchor="t" anchorCtr="0">
            <a:normAutofit/>
          </a:bodyPr>
          <a:lstStyle/>
          <a:p>
            <a:pPr fontAlgn="auto">
              <a:lnSpc>
                <a:spcPct val="110000"/>
              </a:lnSpc>
            </a:pPr>
            <a:r>
              <a:rPr lang="zh-CN" altLang="en-US" sz="2800" b="1" dirty="0" smtClean="0">
                <a:effectLst/>
                <a:ea typeface="黑体" panose="02010609060101010101" charset="-122"/>
                <a:sym typeface="+mn-ea"/>
              </a:rPr>
              <a:t>陈述性知识和程序性知识的比较</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82" name="îś1ïḍè"/>
          <p:cNvSpPr/>
          <p:nvPr>
            <p:custDataLst>
              <p:tags r:id="rId23"/>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aphicFrame>
        <p:nvGraphicFramePr>
          <p:cNvPr id="169988" name="Group 4"/>
          <p:cNvGraphicFramePr>
            <a:graphicFrameLocks noGrp="1"/>
          </p:cNvGraphicFramePr>
          <p:nvPr>
            <p:ph type="tbl" idx="1"/>
            <p:custDataLst>
              <p:tags r:id="rId24"/>
            </p:custDataLst>
          </p:nvPr>
        </p:nvGraphicFramePr>
        <p:xfrm>
          <a:off x="1815465" y="2442845"/>
          <a:ext cx="8672830" cy="3270250"/>
        </p:xfrm>
        <a:graphic>
          <a:graphicData uri="http://schemas.openxmlformats.org/drawingml/2006/table">
            <a:tbl>
              <a:tblPr/>
              <a:tblGrid>
                <a:gridCol w="801370"/>
                <a:gridCol w="1689735"/>
                <a:gridCol w="3292475"/>
                <a:gridCol w="2889250"/>
              </a:tblGrid>
              <a:tr h="430530">
                <a:tc gridSpan="2">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dirty="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知识的分类</a:t>
                      </a:r>
                      <a:endParaRPr kumimoji="0" lang="zh-CN" altLang="en-US" sz="1800" b="1" i="0" u="none" strike="noStrike" cap="none" normalizeH="0" baseline="0" dirty="0" smtClean="0">
                        <a:ln>
                          <a:noFill/>
                        </a:ln>
                        <a:solidFill>
                          <a:schemeClr val="accent2"/>
                        </a:solidFill>
                        <a:effectLst/>
                        <a:latin typeface="黑体" panose="02010609060101010101" charset="-122"/>
                        <a:ea typeface="黑体" panose="02010609060101010101"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h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陈述性知识（</a:t>
                      </a:r>
                      <a:r>
                        <a:rPr kumimoji="0" lang="en-US" altLang="zh-CN"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A</a:t>
                      </a:r>
                      <a:r>
                        <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a:t>
                      </a:r>
                      <a:endPar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程序性知识（</a:t>
                      </a:r>
                      <a:r>
                        <a:rPr kumimoji="0" lang="en-US" altLang="zh-CN"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B</a:t>
                      </a:r>
                      <a:r>
                        <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rPr>
                        <a:t>）</a:t>
                      </a:r>
                      <a:endParaRPr kumimoji="0" lang="zh-CN" altLang="en-US" sz="1800" b="1" i="0" u="none" strike="noStrike" cap="none" normalizeH="0" baseline="0" smtClean="0">
                        <a:ln>
                          <a:noFill/>
                        </a:ln>
                        <a:solidFill>
                          <a:schemeClr val="accent2"/>
                        </a:solidFill>
                        <a:effectLst/>
                        <a:latin typeface="黑体" panose="02010609060101010101" charset="-122"/>
                        <a:ea typeface="黑体" panose="02010609060101010101"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r>
              <a:tr h="373380">
                <a:tc rowSpan="5">
                  <a:txBody>
                    <a:bodyPr/>
                    <a:p>
                      <a:pPr marL="342900" marR="0" lvl="0" indent="-342900" algn="l"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黑体" panose="02010609060101010101" charset="-122"/>
                        <a:cs typeface="Times New Roman" panose="02020603050405020304" pitchFamily="18" charset="0"/>
                      </a:endParaRPr>
                    </a:p>
                    <a:p>
                      <a:pPr marL="342900" marR="0" lvl="0" indent="-342900" algn="l"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黑体" panose="02010609060101010101" charset="-122"/>
                        <a:cs typeface="Times New Roman" panose="02020603050405020304" pitchFamily="18" charset="0"/>
                      </a:endParaRPr>
                    </a:p>
                    <a:p>
                      <a:pPr marL="342900" marR="0" lvl="0" indent="-342900" algn="l"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黑体" panose="02010609060101010101" charset="-122"/>
                        <a:cs typeface="Times New Roman" panose="02020603050405020304" pitchFamily="18" charset="0"/>
                      </a:endParaRPr>
                    </a:p>
                    <a:p>
                      <a:pPr marL="342900" marR="0" lvl="0" indent="-342900" algn="l"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accent2"/>
                          </a:solidFill>
                          <a:effectLst/>
                          <a:latin typeface="Arial" panose="020B0604020202020204" pitchFamily="34" charset="0"/>
                          <a:ea typeface="黑体" panose="02010609060101010101" charset="-122"/>
                          <a:cs typeface="Times New Roman" panose="02020603050405020304" pitchFamily="18" charset="0"/>
                        </a:rPr>
                        <a:t>区别</a:t>
                      </a:r>
                      <a:endParaRPr kumimoji="0" lang="zh-CN" altLang="en-US" sz="1800" b="1" i="0" u="none" strike="noStrike" cap="none" normalizeH="0" baseline="0" smtClean="0">
                        <a:ln>
                          <a:noFill/>
                        </a:ln>
                        <a:solidFill>
                          <a:schemeClr val="accent2"/>
                        </a:solidFill>
                        <a:effectLst/>
                        <a:latin typeface="Arial" panose="020B0604020202020204" pitchFamily="34" charset="0"/>
                        <a:ea typeface="黑体" panose="02010609060101010101"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主要特点</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是什么</a:t>
                      </a:r>
                      <a:endPar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怎么做</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2745">
                <a:tc v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传授方式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言语中介</a:t>
                      </a:r>
                      <a:endPar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不可言传</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3380">
                <a:tc v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获得方式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听、读、看</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练习和实践</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3380">
                <a:tc v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表现方式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回忆或再认</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操作</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1975">
                <a:tc v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表征形式</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命题、命题网络</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产生式、产生式系统</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1480">
                <a:tc rowSpan="2" gridSpan="2">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黑体" panose="02010609060101010101" charset="-122"/>
                        <a:cs typeface="Times New Roman" panose="02020603050405020304" pitchFamily="18" charset="0"/>
                      </a:endParaRPr>
                    </a:p>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accent2"/>
                          </a:solidFill>
                          <a:effectLst/>
                          <a:latin typeface="Arial" panose="020B0604020202020204" pitchFamily="34" charset="0"/>
                          <a:ea typeface="黑体" panose="02010609060101010101" charset="-122"/>
                          <a:cs typeface="Times New Roman" panose="02020603050405020304" pitchFamily="18" charset="0"/>
                        </a:rPr>
                        <a:t>联系</a:t>
                      </a:r>
                      <a:endParaRPr kumimoji="0" lang="zh-CN" altLang="en-US" sz="1800" b="1" i="0" u="none" strike="noStrike" cap="none" normalizeH="0" baseline="0" smtClean="0">
                        <a:ln>
                          <a:noFill/>
                        </a:ln>
                        <a:solidFill>
                          <a:schemeClr val="accent2"/>
                        </a:solidFill>
                        <a:effectLst/>
                        <a:latin typeface="Arial" panose="020B0604020202020204" pitchFamily="34" charset="0"/>
                        <a:ea typeface="黑体" panose="02010609060101010101"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solidFill>
                  </a:tcPr>
                </a:tc>
                <a:tc rowSpan="2" hMerge="1">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为</a:t>
                      </a: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B</a:t>
                      </a: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提供必要的信息资料</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促进</a:t>
                      </a:r>
                      <a:r>
                        <a:rPr kumimoji="0" lang="en-US" altLang="zh-CN"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A</a:t>
                      </a:r>
                      <a:r>
                        <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的掌握</a:t>
                      </a: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3380">
                <a:tc vMerge="1" gridSpan="2">
                  <a:tcPr/>
                </a:tc>
                <a:tc vMerge="1" hMerge="1">
                  <a:tcPr/>
                </a:tc>
                <a:tc gridSpan="2">
                  <a:txBody>
                    <a:bodyPr/>
                    <a:p>
                      <a:pPr marL="342900" marR="0" lvl="0" indent="-342900" algn="ctr" defTabSz="914400" rtl="0" eaLnBrk="1" fontAlgn="base" latinLnBrk="0" hangingPunct="1">
                        <a:lnSpc>
                          <a:spcPct val="100000"/>
                        </a:lnSpc>
                        <a:spcBef>
                          <a:spcPct val="0"/>
                        </a:spcBef>
                        <a:spcAft>
                          <a:spcPct val="0"/>
                        </a:spcAft>
                        <a:buClr>
                          <a:schemeClr val="hlink"/>
                        </a:buClr>
                        <a:buSzPct val="70000"/>
                        <a:buFont typeface="Wingdings" panose="05000000000000000000" pitchFamily="2" charset="2"/>
                        <a:buNone/>
                      </a:pPr>
                      <a:r>
                        <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是对个体头脑中的知识的分类</a:t>
                      </a:r>
                      <a:endParaRPr kumimoji="0" lang="zh-CN" altLang="en-US" sz="1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anchorCtr="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bl>
          </a:graphicData>
        </a:graphic>
      </p:graphicFrame>
    </p:spTree>
    <p:custDataLst>
      <p:tags r:id="rId2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5" name="圆角矩形 4"/>
          <p:cNvSpPr/>
          <p:nvPr>
            <p:custDataLst>
              <p:tags r:id="rId2"/>
            </p:custDataLst>
          </p:nvPr>
        </p:nvSpPr>
        <p:spPr>
          <a:xfrm>
            <a:off x="875348" y="1795585"/>
            <a:ext cx="10440035" cy="4500000"/>
          </a:xfrm>
          <a:prstGeom prst="roundRect">
            <a:avLst>
              <a:gd name="adj" fmla="val 3182"/>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nchorCtr="0"/>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3"/>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4"/>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1005205" y="1880870"/>
            <a:ext cx="10173335" cy="4330065"/>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300"/>
              </a:spcAft>
              <a:buClr>
                <a:srgbClr val="ED796F"/>
              </a:buClr>
              <a:buSzPct val="100000"/>
              <a:buFont typeface="WPS-Bullets" pitchFamily="2" charset="0"/>
              <a:buChar char=""/>
            </a:pPr>
            <a:r>
              <a:rPr lang="en-US" altLang="zh-CN" b="1" dirty="0" smtClean="0">
                <a:latin typeface="微软雅黑" panose="020B0503020204020204" charset="-122"/>
                <a:ea typeface="微软雅黑" panose="020B0503020204020204" charset="-122"/>
                <a:cs typeface="微软雅黑" panose="020B0503020204020204" charset="-122"/>
                <a:sym typeface="+mn-ea"/>
              </a:rPr>
              <a:t>1</a:t>
            </a:r>
            <a:r>
              <a:rPr lang="zh-CN" altLang="en-US" b="1" dirty="0" smtClean="0">
                <a:latin typeface="微软雅黑" panose="020B0503020204020204" charset="-122"/>
                <a:ea typeface="微软雅黑" panose="020B0503020204020204" charset="-122"/>
                <a:cs typeface="微软雅黑" panose="020B0503020204020204" charset="-122"/>
                <a:sym typeface="+mn-ea"/>
              </a:rPr>
              <a:t>、代表性学习、概念学习和命题学习</a:t>
            </a:r>
            <a:endParaRPr lang="zh-CN" altLang="en-US" b="1" dirty="0">
              <a:solidFill>
                <a:schemeClr val="dk1"/>
              </a:solidFill>
              <a:latin typeface="Arial" panose="020B0604020202020204" pitchFamily="34" charset="0"/>
              <a:ea typeface="汉仪旗黑-55简" panose="00020600040101010101" charset="-122"/>
            </a:endParaRPr>
          </a:p>
          <a:p>
            <a:pPr marL="720090" lvl="0" indent="-360045" algn="l" fontAlgn="ctr">
              <a:lnSpc>
                <a:spcPct val="150000"/>
              </a:lnSpc>
              <a:spcBef>
                <a:spcPts val="1000"/>
              </a:spcBef>
              <a:spcAft>
                <a:spcPts val="300"/>
              </a:spcAft>
              <a:buClr>
                <a:srgbClr val="ED796F"/>
              </a:buClr>
              <a:buSzPct val="100000"/>
              <a:buFont typeface="Wingdings" panose="05000000000000000000" charset="0"/>
              <a:buChar char="p"/>
            </a:pPr>
            <a:r>
              <a:rPr lang="zh-CN" altLang="en-US" b="1" dirty="0" smtClean="0">
                <a:sym typeface="+mn-ea"/>
              </a:rPr>
              <a:t>根据知识本身的存在形式和复杂程度划分</a:t>
            </a:r>
            <a:endParaRPr lang="zh-CN" altLang="en-US" b="1" dirty="0"/>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sym typeface="+mn-ea"/>
              </a:rPr>
              <a:t>（</a:t>
            </a:r>
            <a:r>
              <a:rPr lang="en-US" altLang="zh-CN" sz="1600" b="1" dirty="0" smtClean="0">
                <a:sym typeface="+mn-ea"/>
              </a:rPr>
              <a:t>1</a:t>
            </a:r>
            <a:r>
              <a:rPr lang="zh-CN" altLang="en-US" sz="1600" b="1" dirty="0" smtClean="0">
                <a:sym typeface="+mn-ea"/>
              </a:rPr>
              <a:t>）代表性学</a:t>
            </a:r>
            <a:r>
              <a:rPr lang="zh-CN" altLang="en-US" sz="1600" b="1" dirty="0">
                <a:sym typeface="+mn-ea"/>
              </a:rPr>
              <a:t>习</a:t>
            </a:r>
            <a:endParaRPr lang="zh-CN" altLang="en-US" sz="1600" b="1" dirty="0">
              <a:sym typeface="+mn-ea"/>
            </a:endParaRPr>
          </a:p>
          <a:p>
            <a:pPr marL="360045" indent="444500" algn="l">
              <a:lnSpc>
                <a:spcPct val="130000"/>
              </a:lnSpc>
              <a:spcBef>
                <a:spcPts val="0"/>
              </a:spcBef>
              <a:spcAft>
                <a:spcPts val="300"/>
              </a:spcAft>
              <a:extLst>
                <a:ext uri="{35155182-B16C-46BC-9424-99874614C6A1}">
                  <wpsdc:indentchars xmlns:wpsdc="http://www.wps.cn/officeDocument/2017/drawingmlCustomData" val="200" checksum="909944644"/>
                </a:ext>
              </a:extLst>
            </a:pPr>
            <a:r>
              <a:rPr lang="zh-CN" altLang="en-US" dirty="0" smtClean="0">
                <a:latin typeface="宋体" panose="02010600030101010101" pitchFamily="2" charset="-122"/>
                <a:ea typeface="宋体" panose="02010600030101010101" pitchFamily="2" charset="-122"/>
                <a:sym typeface="+mn-ea"/>
              </a:rPr>
              <a:t>代表性学习，</a:t>
            </a:r>
            <a:r>
              <a:rPr lang="zh-CN" altLang="en-US" dirty="0">
                <a:latin typeface="宋体" panose="02010600030101010101" pitchFamily="2" charset="-122"/>
                <a:ea typeface="宋体" panose="02010600030101010101" pitchFamily="2" charset="-122"/>
                <a:sym typeface="+mn-ea"/>
              </a:rPr>
              <a:t>是指学习单个符号或一组符号的意义，或者说学习符号本身代</a:t>
            </a:r>
            <a:r>
              <a:rPr lang="zh-CN" altLang="en-US" dirty="0" smtClean="0">
                <a:latin typeface="宋体" panose="02010600030101010101" pitchFamily="2" charset="-122"/>
                <a:ea typeface="宋体" panose="02010600030101010101" pitchFamily="2" charset="-122"/>
                <a:sym typeface="+mn-ea"/>
              </a:rPr>
              <a:t>表什么。</a:t>
            </a:r>
            <a:endParaRPr lang="en-US" altLang="zh-CN" dirty="0" smtClean="0">
              <a:latin typeface="宋体" panose="02010600030101010101" pitchFamily="2" charset="-122"/>
              <a:ea typeface="宋体" panose="02010600030101010101" pitchFamily="2" charset="-122"/>
            </a:endParaRPr>
          </a:p>
          <a:p>
            <a:pPr marL="360045" indent="444500" algn="l">
              <a:lnSpc>
                <a:spcPct val="130000"/>
              </a:lnSpc>
              <a:spcBef>
                <a:spcPts val="0"/>
              </a:spcBef>
              <a:spcAft>
                <a:spcPts val="300"/>
              </a:spcAft>
              <a:extLst>
                <a:ext uri="{35155182-B16C-46BC-9424-99874614C6A1}">
                  <wpsdc:indentchars xmlns:wpsdc="http://www.wps.cn/officeDocument/2017/drawingmlCustomData" val="200" checksum="909944644"/>
                </a:ext>
              </a:extLst>
            </a:pPr>
            <a:r>
              <a:rPr lang="zh-CN" altLang="en-US" dirty="0" smtClean="0">
                <a:latin typeface="宋体" panose="02010600030101010101" pitchFamily="2" charset="-122"/>
                <a:ea typeface="宋体" panose="02010600030101010101" pitchFamily="2" charset="-122"/>
                <a:sym typeface="+mn-ea"/>
              </a:rPr>
              <a:t>这里的符号既包括语言符号，主要是指词汇学习；也包括非语言符号，指实物、图像、图表、图形等。代表性学习还包括事实性知识的学习。</a:t>
            </a:r>
            <a:endParaRPr lang="zh-CN" altLang="en-US" sz="1600" b="1" dirty="0">
              <a:latin typeface="宋体" panose="02010600030101010101" pitchFamily="2" charset="-122"/>
              <a:ea typeface="宋体" panose="02010600030101010101" pitchFamily="2" charset="-122"/>
            </a:endParaRPr>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sym typeface="+mn-ea"/>
              </a:rPr>
              <a:t>（</a:t>
            </a:r>
            <a:r>
              <a:rPr lang="en-US" altLang="zh-CN" sz="1600" b="1" dirty="0" smtClean="0">
                <a:sym typeface="+mn-ea"/>
              </a:rPr>
              <a:t>2</a:t>
            </a:r>
            <a:r>
              <a:rPr lang="zh-CN" altLang="en-US" sz="1600" b="1" dirty="0" smtClean="0">
                <a:sym typeface="+mn-ea"/>
              </a:rPr>
              <a:t>）概</a:t>
            </a:r>
            <a:r>
              <a:rPr lang="zh-CN" altLang="en-US" sz="1600" b="1" dirty="0">
                <a:sym typeface="+mn-ea"/>
              </a:rPr>
              <a:t>念学习</a:t>
            </a:r>
            <a:r>
              <a:rPr lang="zh-CN" altLang="en-US" sz="1600" spc="150" dirty="0">
                <a:solidFill>
                  <a:schemeClr val="dk1"/>
                </a:solidFill>
                <a:latin typeface="Arial" panose="020B0604020202020204" pitchFamily="34" charset="0"/>
                <a:ea typeface="汉仪旗黑-55简" panose="00020600040101010101" charset="-122"/>
              </a:rPr>
              <a:t>。</a:t>
            </a:r>
            <a:endParaRPr lang="zh-CN" altLang="en-US" sz="1600" spc="150" dirty="0">
              <a:solidFill>
                <a:schemeClr val="dk1"/>
              </a:solidFill>
              <a:latin typeface="Arial" panose="020B0604020202020204" pitchFamily="34" charset="0"/>
              <a:ea typeface="汉仪旗黑-55简" panose="00020600040101010101" charset="-122"/>
            </a:endParaRPr>
          </a:p>
          <a:p>
            <a:pPr marL="360045" lvl="1" indent="406400" algn="l" fontAlgn="ctr">
              <a:lnSpc>
                <a:spcPct val="150000"/>
              </a:lnSpc>
              <a:spcBef>
                <a:spcPts val="0"/>
              </a:spcBef>
              <a:spcAft>
                <a:spcPts val="300"/>
              </a:spcAft>
              <a:buClr>
                <a:sysClr val="windowText" lastClr="000000">
                  <a:lumMod val="75000"/>
                  <a:lumOff val="25000"/>
                </a:sysClr>
              </a:buClr>
              <a:buSzPct val="90000"/>
              <a:buNone/>
              <a:tabLst>
                <a:tab pos="355600" algn="l"/>
              </a:tabLst>
              <a:extLst>
                <a:ext uri="{35155182-B16C-46BC-9424-99874614C6A1}">
                  <wpsdc:indentchars xmlns:wpsdc="http://www.wps.cn/officeDocument/2017/drawingmlCustomData" val="200" checksum="1740828767"/>
                </a:ext>
              </a:extLst>
            </a:pPr>
            <a:r>
              <a:rPr lang="zh-CN" altLang="en-US" sz="1600" dirty="0" smtClean="0">
                <a:latin typeface="宋体" panose="02010600030101010101" pitchFamily="2" charset="-122"/>
                <a:ea typeface="宋体" panose="02010600030101010101" pitchFamily="2" charset="-122"/>
                <a:sym typeface="+mn-ea"/>
              </a:rPr>
              <a:t>概</a:t>
            </a:r>
            <a:r>
              <a:rPr lang="zh-CN" altLang="en-US" sz="1600" dirty="0">
                <a:latin typeface="宋体" panose="02010600030101010101" pitchFamily="2" charset="-122"/>
                <a:ea typeface="宋体" panose="02010600030101010101" pitchFamily="2" charset="-122"/>
                <a:sym typeface="+mn-ea"/>
              </a:rPr>
              <a:t>念学</a:t>
            </a:r>
            <a:r>
              <a:rPr lang="zh-CN" altLang="en-US" sz="1600" dirty="0" smtClean="0">
                <a:latin typeface="宋体" panose="02010600030101010101" pitchFamily="2" charset="-122"/>
                <a:ea typeface="宋体" panose="02010600030101010101" pitchFamily="2" charset="-122"/>
                <a:sym typeface="+mn-ea"/>
              </a:rPr>
              <a:t>习是指掌</a:t>
            </a:r>
            <a:r>
              <a:rPr lang="zh-CN" altLang="en-US" sz="1600" dirty="0">
                <a:latin typeface="宋体" panose="02010600030101010101" pitchFamily="2" charset="-122"/>
                <a:ea typeface="宋体" panose="02010600030101010101" pitchFamily="2" charset="-122"/>
                <a:sym typeface="+mn-ea"/>
              </a:rPr>
              <a:t>握概念的一般意义，实质上是掌握同类事物的共同的关键特征和本质属性。</a:t>
            </a:r>
            <a:endParaRPr lang="zh-CN" altLang="en-US" sz="1600" b="1" spc="150" dirty="0">
              <a:solidFill>
                <a:schemeClr val="dk1"/>
              </a:solidFill>
              <a:latin typeface="Arial" panose="020B0604020202020204" pitchFamily="34" charset="0"/>
              <a:ea typeface="汉仪旗黑-55简" panose="00020600040101010101" charset="-122"/>
              <a:sym typeface="+mn-ea"/>
            </a:endParaRPr>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3</a:t>
            </a:r>
            <a:r>
              <a:rPr lang="zh-CN" altLang="en-US" sz="1600" b="1" dirty="0" smtClean="0">
                <a:latin typeface="宋体" panose="02010600030101010101" pitchFamily="2" charset="-122"/>
                <a:sym typeface="+mn-ea"/>
              </a:rPr>
              <a:t>）命</a:t>
            </a:r>
            <a:r>
              <a:rPr lang="zh-CN" altLang="en-US" sz="1600" b="1" dirty="0">
                <a:latin typeface="宋体" panose="02010600030101010101" pitchFamily="2" charset="-122"/>
                <a:sym typeface="+mn-ea"/>
              </a:rPr>
              <a:t>题学习</a:t>
            </a:r>
            <a:endParaRPr lang="zh-CN" altLang="en-US" sz="1600" b="1" spc="150" dirty="0">
              <a:solidFill>
                <a:schemeClr val="dk1"/>
              </a:solidFill>
              <a:latin typeface="Arial" panose="020B0604020202020204" pitchFamily="34" charset="0"/>
              <a:ea typeface="汉仪旗黑-55简" panose="00020600040101010101" charset="-122"/>
              <a:sym typeface="+mn-ea"/>
            </a:endParaRPr>
          </a:p>
          <a:p>
            <a:pPr marL="360045" indent="444500" algn="l">
              <a:lnSpc>
                <a:spcPct val="130000"/>
              </a:lnSpc>
              <a:spcBef>
                <a:spcPts val="0"/>
              </a:spcBef>
              <a:spcAft>
                <a:spcPts val="300"/>
              </a:spcAft>
              <a:extLst>
                <a:ext uri="{35155182-B16C-46BC-9424-99874614C6A1}">
                  <wpsdc:indentchars xmlns:wpsdc="http://www.wps.cn/officeDocument/2017/drawingmlCustomData" val="200" checksum="909944644"/>
                </a:ext>
              </a:extLst>
            </a:pPr>
            <a:r>
              <a:rPr lang="zh-CN" altLang="en-US" dirty="0">
                <a:latin typeface="宋体" panose="02010600030101010101" pitchFamily="2" charset="-122"/>
                <a:ea typeface="宋体" panose="02010600030101010101" pitchFamily="2" charset="-122"/>
                <a:cs typeface="宋体" panose="02010600030101010101" pitchFamily="2" charset="-122"/>
                <a:sym typeface="+mn-ea"/>
              </a:rPr>
              <a:t>命题学习指学习由若干概念组成的句子的复合意义，即学习若干概念之间的关系</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dirty="0" smtClean="0">
              <a:latin typeface="宋体" panose="02010600030101010101" pitchFamily="2" charset="-122"/>
              <a:ea typeface="宋体" panose="02010600030101010101" pitchFamily="2" charset="-122"/>
              <a:cs typeface="宋体" panose="02010600030101010101" pitchFamily="2" charset="-122"/>
            </a:endParaRPr>
          </a:p>
          <a:p>
            <a:pPr marL="360045" indent="444500" algn="l">
              <a:lnSpc>
                <a:spcPct val="130000"/>
              </a:lnSpc>
              <a:spcBef>
                <a:spcPts val="0"/>
              </a:spcBef>
              <a:spcAft>
                <a:spcPts val="300"/>
              </a:spcAft>
              <a:extLst>
                <a:ext uri="{35155182-B16C-46BC-9424-99874614C6A1}">
                  <wpsdc:indentchars xmlns:wpsdc="http://www.wps.cn/officeDocument/2017/drawingmlCustomData" val="200" checksum="909944644"/>
                </a:ext>
              </a:extLst>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命题学习是在概念学习的基础上进行的。</a:t>
            </a:r>
            <a:r>
              <a:rPr lang="zh-CN" altLang="en-US" sz="1600" spc="150" dirty="0">
                <a:solidFill>
                  <a:schemeClr val="dk1"/>
                </a:solidFill>
                <a:latin typeface="宋体" panose="02010600030101010101" pitchFamily="2" charset="-122"/>
                <a:ea typeface="宋体" panose="02010600030101010101" pitchFamily="2" charset="-122"/>
                <a:cs typeface="宋体" panose="02010600030101010101" pitchFamily="2" charset="-122"/>
              </a:rPr>
              <a:t> </a:t>
            </a:r>
            <a:endParaRPr lang="zh-CN" altLang="en-US" sz="1600" spc="150" dirty="0">
              <a:solidFill>
                <a:schemeClr val="dk1"/>
              </a:solidFill>
              <a:latin typeface="宋体" panose="02010600030101010101" pitchFamily="2" charset="-122"/>
              <a:ea typeface="宋体" panose="02010600030101010101" pitchFamily="2" charset="-122"/>
              <a:cs typeface="宋体" panose="02010600030101010101" pitchFamily="2" charset="-122"/>
            </a:endParaRPr>
          </a:p>
        </p:txBody>
      </p:sp>
      <p:sp>
        <p:nvSpPr>
          <p:cNvPr id="94" name="文本框 93"/>
          <p:cNvSpPr txBox="1"/>
          <p:nvPr>
            <p:custDataLst>
              <p:tags r:id="rId7"/>
            </p:custDataLst>
          </p:nvPr>
        </p:nvSpPr>
        <p:spPr>
          <a:xfrm>
            <a:off x="1481455" y="645935"/>
            <a:ext cx="4615815" cy="629920"/>
          </a:xfrm>
          <a:prstGeom prst="rect">
            <a:avLst/>
          </a:prstGeom>
          <a:noFill/>
        </p:spPr>
        <p:txBody>
          <a:bodyPr wrap="square" lIns="90000" tIns="46800" rIns="90000" bIns="46800" rtlCol="0" anchor="ctr" anchorCtr="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微软雅黑" panose="020B0503020204020204" charset="-122"/>
                <a:ea typeface="微软雅黑" panose="020B0503020204020204" charset="-122"/>
              </a:rPr>
              <a:t>（三）知识学习的分类</a:t>
            </a:r>
            <a:endParaRPr lang="zh-CN" altLang="en-US" sz="3600" b="1"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8"/>
          <a:stretch>
            <a:fillRect/>
          </a:stretch>
        </p:blipFill>
        <p:spPr>
          <a:xfrm>
            <a:off x="620339" y="588234"/>
            <a:ext cx="861262" cy="745322"/>
          </a:xfrm>
          <a:prstGeom prst="rect">
            <a:avLst/>
          </a:prstGeom>
          <a:effectLst>
            <a:outerShdw blurRad="25400" dist="25400" dir="8100000" algn="tr" rotWithShape="0">
              <a:prstClr val="black">
                <a:alpha val="40000"/>
              </a:prstClr>
            </a:outerShdw>
          </a:effectLst>
        </p:spPr>
      </p:pic>
      <p:sp>
        <p:nvSpPr>
          <p:cNvPr id="4" name="文本框 3"/>
          <p:cNvSpPr txBox="1"/>
          <p:nvPr/>
        </p:nvSpPr>
        <p:spPr>
          <a:xfrm>
            <a:off x="8090535" y="1191291"/>
            <a:ext cx="3562350" cy="2082104"/>
          </a:xfrm>
          <a:prstGeom prst="irregularSeal2">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wrap="square" lIns="0" tIns="0" rIns="0" bIns="0" rtlCol="0" anchor="ctr" anchorCtr="0">
            <a:spAutoFit/>
          </a:bodyPr>
          <a:p>
            <a:pPr algn="ctr"/>
            <a:r>
              <a:rPr lang="zh-CN" altLang="en-US" sz="1600" dirty="0">
                <a:solidFill>
                  <a:srgbClr val="C00000"/>
                </a:solidFill>
              </a:rPr>
              <a:t>个体有两种不同的概念学习方式：概念形成和概念同化。</a:t>
            </a:r>
            <a:endParaRPr lang="zh-CN" altLang="en-US" sz="1600" dirty="0">
              <a:solidFill>
                <a:srgbClr val="C00000"/>
              </a:solidFill>
            </a:endParaRPr>
          </a:p>
        </p:txBody>
      </p: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2"/>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3"/>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4"/>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5" name="圆角矩形 4"/>
          <p:cNvSpPr/>
          <p:nvPr>
            <p:custDataLst>
              <p:tags r:id="rId5"/>
            </p:custDataLst>
          </p:nvPr>
        </p:nvSpPr>
        <p:spPr>
          <a:xfrm>
            <a:off x="875348" y="1795585"/>
            <a:ext cx="10440035" cy="4500000"/>
          </a:xfrm>
          <a:prstGeom prst="roundRect">
            <a:avLst>
              <a:gd name="adj" fmla="val 3182"/>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nchorCtr="0"/>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1005205" y="1929130"/>
            <a:ext cx="10180320" cy="423291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300"/>
              </a:spcAft>
              <a:buClr>
                <a:srgbClr val="ED796F"/>
              </a:buClr>
              <a:buSzPct val="100000"/>
              <a:buFont typeface="WPS-Bullets" pitchFamily="2" charset="0"/>
              <a:buChar char=""/>
            </a:pPr>
            <a:r>
              <a:rPr lang="en-US" altLang="zh-CN" b="1" dirty="0" smtClean="0">
                <a:sym typeface="+mn-ea"/>
              </a:rPr>
              <a:t>2</a:t>
            </a:r>
            <a:r>
              <a:rPr lang="zh-CN" altLang="en-US" b="1" dirty="0" smtClean="0">
                <a:sym typeface="+mn-ea"/>
              </a:rPr>
              <a:t>、下位学习、上位学习和并列结合学习</a:t>
            </a:r>
            <a:endParaRPr lang="zh-CN" altLang="en-US" b="1" dirty="0">
              <a:solidFill>
                <a:schemeClr val="dk1"/>
              </a:solidFill>
              <a:latin typeface="Arial" panose="020B0604020202020204" pitchFamily="34" charset="0"/>
              <a:ea typeface="汉仪旗黑-55简" panose="00020600040101010101" charset="-122"/>
            </a:endParaRPr>
          </a:p>
          <a:p>
            <a:pPr marL="720090" lvl="0" indent="-360045" algn="l" fontAlgn="ctr">
              <a:lnSpc>
                <a:spcPct val="150000"/>
              </a:lnSpc>
              <a:spcBef>
                <a:spcPts val="1000"/>
              </a:spcBef>
              <a:spcAft>
                <a:spcPts val="300"/>
              </a:spcAft>
              <a:buClr>
                <a:srgbClr val="ED796F"/>
              </a:buClr>
              <a:buSzPct val="100000"/>
              <a:buFont typeface="Wingdings" panose="05000000000000000000" charset="0"/>
              <a:buChar char="p"/>
            </a:pPr>
            <a:r>
              <a:rPr lang="zh-CN" altLang="en-US" b="1" dirty="0" smtClean="0">
                <a:sym typeface="+mn-ea"/>
              </a:rPr>
              <a:t>根据新知识与原有认知结构的关系</a:t>
            </a:r>
            <a:endParaRPr lang="zh-CN" altLang="en-US" b="1" dirty="0"/>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1</a:t>
            </a:r>
            <a:r>
              <a:rPr lang="zh-CN" altLang="en-US" sz="1600" b="1" dirty="0" smtClean="0">
                <a:latin typeface="宋体" panose="02010600030101010101" pitchFamily="2" charset="-122"/>
                <a:sym typeface="+mn-ea"/>
              </a:rPr>
              <a:t>）下位学</a:t>
            </a:r>
            <a:r>
              <a:rPr lang="zh-CN" altLang="en-US" sz="1600" b="1" dirty="0">
                <a:latin typeface="宋体" panose="02010600030101010101" pitchFamily="2" charset="-122"/>
                <a:sym typeface="+mn-ea"/>
              </a:rPr>
              <a:t>习</a:t>
            </a:r>
            <a:endParaRPr lang="zh-CN" altLang="en-US" sz="1600" b="1" dirty="0">
              <a:sym typeface="+mn-ea"/>
            </a:endParaRPr>
          </a:p>
          <a:p>
            <a:pPr marL="720090" indent="0" algn="l">
              <a:lnSpc>
                <a:spcPct val="130000"/>
              </a:lnSpc>
              <a:spcBef>
                <a:spcPts val="0"/>
              </a:spcBef>
              <a:spcAft>
                <a:spcPts val="300"/>
              </a:spcAft>
            </a:pPr>
            <a:r>
              <a:rPr lang="zh-CN" altLang="en-US" dirty="0">
                <a:latin typeface="宋体" panose="02010600030101010101" pitchFamily="2" charset="-122"/>
                <a:ea typeface="宋体" panose="02010600030101010101" pitchFamily="2" charset="-122"/>
                <a:sym typeface="+mn-ea"/>
              </a:rPr>
              <a:t>下位学</a:t>
            </a:r>
            <a:r>
              <a:rPr lang="zh-CN" altLang="en-US" dirty="0" smtClean="0">
                <a:latin typeface="宋体" panose="02010600030101010101" pitchFamily="2" charset="-122"/>
                <a:ea typeface="宋体" panose="02010600030101010101" pitchFamily="2" charset="-122"/>
                <a:sym typeface="+mn-ea"/>
              </a:rPr>
              <a:t>习又称类属学习，是一种把新的观念归属于认知结构中原有观念的某一部位，并使之相互联系的过程。</a:t>
            </a:r>
            <a:endParaRPr lang="en-US" altLang="zh-CN" dirty="0" smtClean="0">
              <a:latin typeface="宋体" panose="02010600030101010101" pitchFamily="2" charset="-122"/>
              <a:ea typeface="宋体" panose="02010600030101010101" pitchFamily="2" charset="-122"/>
            </a:endParaRPr>
          </a:p>
          <a:p>
            <a:pPr marL="720090" indent="0" algn="l">
              <a:lnSpc>
                <a:spcPct val="130000"/>
              </a:lnSpc>
              <a:spcBef>
                <a:spcPts val="0"/>
              </a:spcBef>
              <a:spcAft>
                <a:spcPts val="300"/>
              </a:spcAft>
            </a:pPr>
            <a:r>
              <a:rPr lang="zh-CN" altLang="en-US" dirty="0" smtClean="0">
                <a:latin typeface="宋体" panose="02010600030101010101" pitchFamily="2" charset="-122"/>
                <a:ea typeface="宋体" panose="02010600030101010101" pitchFamily="2" charset="-122"/>
                <a:sym typeface="+mn-ea"/>
              </a:rPr>
              <a:t>下位学习包括两种形式：</a:t>
            </a:r>
            <a:r>
              <a:rPr lang="zh-CN" altLang="en-US" b="1" dirty="0" smtClean="0">
                <a:solidFill>
                  <a:srgbClr val="C00000"/>
                </a:solidFill>
                <a:latin typeface="微软雅黑" panose="020B0503020204020204" charset="-122"/>
                <a:ea typeface="微软雅黑" panose="020B0503020204020204" charset="-122"/>
                <a:sym typeface="+mn-ea"/>
              </a:rPr>
              <a:t>派生类属学习和相关类属学习</a:t>
            </a:r>
            <a:r>
              <a:rPr lang="zh-CN" altLang="en-US" dirty="0" smtClean="0">
                <a:latin typeface="宋体" panose="02010600030101010101" pitchFamily="2" charset="-122"/>
                <a:ea typeface="宋体" panose="02010600030101010101" pitchFamily="2" charset="-122"/>
                <a:sym typeface="+mn-ea"/>
              </a:rPr>
              <a:t>。</a:t>
            </a:r>
            <a:endParaRPr lang="zh-CN" altLang="en-US" sz="1600" dirty="0">
              <a:latin typeface="宋体" panose="02010600030101010101" pitchFamily="2" charset="-122"/>
              <a:ea typeface="宋体" panose="02010600030101010101" pitchFamily="2" charset="-122"/>
            </a:endParaRPr>
          </a:p>
          <a:p>
            <a:pPr marL="720090" lvl="1" indent="0" algn="l" fontAlgn="ctr">
              <a:lnSpc>
                <a:spcPct val="150000"/>
              </a:lnSpc>
              <a:spcBef>
                <a:spcPts val="0"/>
              </a:spcBef>
              <a:spcAft>
                <a:spcPts val="300"/>
              </a:spcAft>
              <a:buClr>
                <a:sysClr val="windowText" lastClr="000000">
                  <a:lumMod val="75000"/>
                  <a:lumOff val="25000"/>
                </a:sysClr>
              </a:buClr>
              <a:buSzPct val="90000"/>
              <a:buNone/>
              <a:tabLst>
                <a:tab pos="355600" algn="l"/>
              </a:tabLst>
            </a:pPr>
            <a:r>
              <a:rPr lang="zh-CN" altLang="en-US" sz="1600" dirty="0" smtClean="0">
                <a:latin typeface="宋体" panose="02010600030101010101" pitchFamily="2" charset="-122"/>
                <a:sym typeface="+mn-ea"/>
              </a:rPr>
              <a:t>派生类属学习指新观念是认识结构中原有观念的特例或特征，新知识只是旧知识的派生物。</a:t>
            </a:r>
            <a:endParaRPr lang="zh-CN" altLang="en-US" sz="1600" dirty="0" smtClean="0">
              <a:latin typeface="宋体" panose="02010600030101010101" pitchFamily="2" charset="-122"/>
              <a:sym typeface="+mn-ea"/>
            </a:endParaRPr>
          </a:p>
          <a:p>
            <a:pPr marL="720090" algn="l">
              <a:lnSpc>
                <a:spcPct val="130000"/>
              </a:lnSpc>
              <a:spcBef>
                <a:spcPts val="0"/>
              </a:spcBef>
              <a:spcAft>
                <a:spcPts val="300"/>
              </a:spcAft>
            </a:pPr>
            <a:r>
              <a:rPr lang="zh-CN" altLang="en-US" b="1" dirty="0" smtClean="0">
                <a:latin typeface="宋体" panose="02010600030101010101" pitchFamily="2" charset="-122"/>
                <a:sym typeface="+mn-ea"/>
              </a:rPr>
              <a:t>相关类属是指新知识的学习使原有观念的本质属性被扩展、深化或被限制、精确化。</a:t>
            </a:r>
            <a:endParaRPr lang="en-US" altLang="zh-CN" b="1" dirty="0" smtClean="0">
              <a:latin typeface="宋体" panose="02010600030101010101" pitchFamily="2" charset="-122"/>
            </a:endParaRPr>
          </a:p>
          <a:p>
            <a:pPr marL="720090" algn="l">
              <a:lnSpc>
                <a:spcPct val="130000"/>
              </a:lnSpc>
              <a:spcBef>
                <a:spcPts val="0"/>
              </a:spcBef>
              <a:spcAft>
                <a:spcPts val="300"/>
              </a:spcAft>
            </a:pPr>
            <a:r>
              <a:rPr lang="zh-CN" altLang="en-US" b="1" dirty="0" smtClean="0">
                <a:latin typeface="宋体" panose="02010600030101010101" pitchFamily="2" charset="-122"/>
                <a:sym typeface="+mn-ea"/>
              </a:rPr>
              <a:t>例</a:t>
            </a:r>
            <a:r>
              <a:rPr lang="en-US" altLang="zh-CN" b="1" dirty="0" smtClean="0">
                <a:latin typeface="宋体" panose="02010600030101010101" pitchFamily="2" charset="-122"/>
                <a:sym typeface="+mn-ea"/>
              </a:rPr>
              <a:t>1</a:t>
            </a:r>
            <a:r>
              <a:rPr lang="zh-CN" altLang="en-US" b="1" dirty="0" smtClean="0">
                <a:latin typeface="宋体" panose="02010600030101010101" pitchFamily="2" charset="-122"/>
                <a:sym typeface="+mn-ea"/>
              </a:rPr>
              <a:t>：原知识： 杠杆      力臂原理</a:t>
            </a:r>
            <a:endParaRPr lang="en-US" altLang="zh-CN" b="1" dirty="0" smtClean="0">
              <a:latin typeface="宋体" panose="02010600030101010101" pitchFamily="2" charset="-122"/>
            </a:endParaRPr>
          </a:p>
          <a:p>
            <a:pPr marL="720090" algn="l">
              <a:lnSpc>
                <a:spcPct val="130000"/>
              </a:lnSpc>
              <a:spcBef>
                <a:spcPts val="0"/>
              </a:spcBef>
              <a:spcAft>
                <a:spcPts val="300"/>
              </a:spcAft>
            </a:pPr>
            <a:r>
              <a:rPr lang="en-US" altLang="zh-CN" b="1" dirty="0" smtClean="0">
                <a:latin typeface="宋体" panose="02010600030101010101" pitchFamily="2" charset="-122"/>
                <a:sym typeface="+mn-ea"/>
              </a:rPr>
              <a:t>        </a:t>
            </a:r>
            <a:endParaRPr lang="en-US" altLang="zh-CN" b="1" dirty="0" smtClean="0">
              <a:latin typeface="宋体" panose="02010600030101010101" pitchFamily="2" charset="-122"/>
            </a:endParaRPr>
          </a:p>
          <a:p>
            <a:pPr marL="720090" algn="l">
              <a:lnSpc>
                <a:spcPct val="130000"/>
              </a:lnSpc>
              <a:spcBef>
                <a:spcPts val="0"/>
              </a:spcBef>
              <a:spcAft>
                <a:spcPts val="300"/>
              </a:spcAft>
            </a:pPr>
            <a:r>
              <a:rPr lang="zh-CN" altLang="en-US" b="1" dirty="0" smtClean="0">
                <a:latin typeface="宋体" panose="02010600030101010101" pitchFamily="2" charset="-122"/>
                <a:sym typeface="+mn-ea"/>
              </a:rPr>
              <a:t>     新知识：定滑轮      等臂杠杆</a:t>
            </a:r>
            <a:endParaRPr lang="zh-CN" altLang="en-US" sz="1600" spc="150" dirty="0" smtClean="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4" name="文本框 93"/>
          <p:cNvSpPr txBox="1"/>
          <p:nvPr>
            <p:custDataLst>
              <p:tags r:id="rId7"/>
            </p:custDataLst>
          </p:nvPr>
        </p:nvSpPr>
        <p:spPr>
          <a:xfrm>
            <a:off x="1481455" y="645935"/>
            <a:ext cx="4615815" cy="629920"/>
          </a:xfrm>
          <a:prstGeom prst="rect">
            <a:avLst/>
          </a:prstGeom>
          <a:noFill/>
        </p:spPr>
        <p:txBody>
          <a:bodyPr wrap="square" lIns="90000" tIns="46800" rIns="90000" bIns="46800" rtlCol="0" anchor="ctr" anchorCtr="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微软雅黑" panose="020B0503020204020204" charset="-122"/>
                <a:ea typeface="微软雅黑" panose="020B0503020204020204" charset="-122"/>
              </a:rPr>
              <a:t>（三）知识学习的分类</a:t>
            </a:r>
            <a:endParaRPr lang="zh-CN" altLang="en-US" sz="3600" b="1"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8"/>
          <a:stretch>
            <a:fillRect/>
          </a:stretch>
        </p:blipFill>
        <p:spPr>
          <a:xfrm>
            <a:off x="620339" y="588234"/>
            <a:ext cx="861262" cy="745322"/>
          </a:xfrm>
          <a:prstGeom prst="rect">
            <a:avLst/>
          </a:prstGeom>
          <a:effectLst>
            <a:outerShdw blurRad="25400" dist="25400" dir="8100000" algn="tr" rotWithShape="0">
              <a:prstClr val="black">
                <a:alpha val="40000"/>
              </a:prstClr>
            </a:outerShdw>
          </a:effectLst>
        </p:spPr>
      </p:pic>
      <p:grpSp>
        <p:nvGrpSpPr>
          <p:cNvPr id="19" name="组合 18"/>
          <p:cNvGrpSpPr/>
          <p:nvPr/>
        </p:nvGrpSpPr>
        <p:grpSpPr>
          <a:xfrm>
            <a:off x="8341995" y="5076825"/>
            <a:ext cx="2819400" cy="1084580"/>
            <a:chOff x="13042" y="7995"/>
            <a:chExt cx="4440" cy="1708"/>
          </a:xfrm>
        </p:grpSpPr>
        <p:sp>
          <p:nvSpPr>
            <p:cNvPr id="4" name="Text Box 5"/>
            <p:cNvSpPr txBox="1">
              <a:spLocks noChangeArrowheads="1"/>
            </p:cNvSpPr>
            <p:nvPr/>
          </p:nvSpPr>
          <p:spPr bwMode="auto">
            <a:xfrm>
              <a:off x="14122" y="7995"/>
              <a:ext cx="2280" cy="580"/>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a:spAutoFit/>
            </a:bodyPr>
            <a:p>
              <a:pPr algn="ctr" eaLnBrk="1" hangingPunct="1">
                <a:spcBef>
                  <a:spcPct val="50000"/>
                </a:spcBef>
              </a:pPr>
              <a:r>
                <a:rPr kumimoji="1" lang="zh-CN" altLang="en-US" b="1" dirty="0">
                  <a:latin typeface="Times New Roman" panose="02020603050405020304" pitchFamily="18" charset="0"/>
                </a:rPr>
                <a:t>哺乳动物</a:t>
              </a:r>
              <a:endParaRPr kumimoji="1" lang="zh-CN" altLang="en-US" b="1" dirty="0">
                <a:latin typeface="Times New Roman" panose="02020603050405020304" pitchFamily="18" charset="0"/>
              </a:endParaRPr>
            </a:p>
          </p:txBody>
        </p:sp>
        <p:sp>
          <p:nvSpPr>
            <p:cNvPr id="2" name="Line 8"/>
            <p:cNvSpPr>
              <a:spLocks noChangeShapeType="1"/>
            </p:cNvSpPr>
            <p:nvPr/>
          </p:nvSpPr>
          <p:spPr bwMode="auto">
            <a:xfrm flipH="1">
              <a:off x="13849" y="8715"/>
              <a:ext cx="567" cy="397"/>
            </a:xfrm>
            <a:prstGeom prst="line">
              <a:avLst/>
            </a:prstGeom>
            <a:noFill/>
            <a:ln w="9525">
              <a:solidFill>
                <a:schemeClr val="tx1"/>
              </a:solidFill>
              <a:round/>
              <a:tailEnd type="triangle" w="med" len="med"/>
            </a:ln>
          </p:spPr>
          <p:txBody>
            <a:bodyPr/>
            <a:p>
              <a:endParaRPr lang="zh-CN" altLang="en-US"/>
            </a:p>
          </p:txBody>
        </p:sp>
        <p:sp>
          <p:nvSpPr>
            <p:cNvPr id="3" name="Line 8"/>
            <p:cNvSpPr>
              <a:spLocks noChangeShapeType="1"/>
            </p:cNvSpPr>
            <p:nvPr/>
          </p:nvSpPr>
          <p:spPr bwMode="auto">
            <a:xfrm flipH="1">
              <a:off x="14711" y="8715"/>
              <a:ext cx="227" cy="397"/>
            </a:xfrm>
            <a:prstGeom prst="line">
              <a:avLst/>
            </a:prstGeom>
            <a:noFill/>
            <a:ln w="9525">
              <a:solidFill>
                <a:schemeClr val="tx1"/>
              </a:solidFill>
              <a:round/>
              <a:tailEnd type="triangle" w="med" len="med"/>
            </a:ln>
          </p:spPr>
          <p:txBody>
            <a:bodyPr/>
            <a:p>
              <a:endParaRPr lang="zh-CN" altLang="en-US"/>
            </a:p>
          </p:txBody>
        </p:sp>
        <p:sp>
          <p:nvSpPr>
            <p:cNvPr id="8" name="Line 8"/>
            <p:cNvSpPr>
              <a:spLocks noChangeShapeType="1"/>
            </p:cNvSpPr>
            <p:nvPr/>
          </p:nvSpPr>
          <p:spPr bwMode="auto">
            <a:xfrm>
              <a:off x="15443" y="8715"/>
              <a:ext cx="227" cy="397"/>
            </a:xfrm>
            <a:prstGeom prst="line">
              <a:avLst/>
            </a:prstGeom>
            <a:noFill/>
            <a:ln w="9525">
              <a:solidFill>
                <a:schemeClr val="tx1"/>
              </a:solidFill>
              <a:round/>
              <a:tailEnd type="triangle" w="med" len="med"/>
            </a:ln>
          </p:spPr>
          <p:txBody>
            <a:bodyPr/>
            <a:p>
              <a:endParaRPr lang="zh-CN" altLang="en-US"/>
            </a:p>
          </p:txBody>
        </p:sp>
        <p:sp>
          <p:nvSpPr>
            <p:cNvPr id="42" name="Line 6"/>
            <p:cNvSpPr>
              <a:spLocks noChangeShapeType="1"/>
            </p:cNvSpPr>
            <p:nvPr/>
          </p:nvSpPr>
          <p:spPr bwMode="auto">
            <a:xfrm>
              <a:off x="16015" y="8715"/>
              <a:ext cx="680" cy="397"/>
            </a:xfrm>
            <a:prstGeom prst="line">
              <a:avLst/>
            </a:prstGeom>
            <a:noFill/>
            <a:ln w="76200">
              <a:solidFill>
                <a:schemeClr val="accent1"/>
              </a:solidFill>
              <a:round/>
              <a:tailEnd type="triangle" w="med" len="med"/>
            </a:ln>
          </p:spPr>
          <p:txBody>
            <a:bodyPr/>
            <a:p>
              <a:endParaRPr lang="zh-CN" altLang="en-US"/>
            </a:p>
          </p:txBody>
        </p:sp>
        <p:grpSp>
          <p:nvGrpSpPr>
            <p:cNvPr id="14" name="组合 13"/>
            <p:cNvGrpSpPr/>
            <p:nvPr/>
          </p:nvGrpSpPr>
          <p:grpSpPr>
            <a:xfrm rot="0">
              <a:off x="13042" y="9123"/>
              <a:ext cx="4440" cy="580"/>
              <a:chOff x="13282" y="8695"/>
              <a:chExt cx="4440" cy="580"/>
            </a:xfrm>
          </p:grpSpPr>
          <p:sp>
            <p:nvSpPr>
              <p:cNvPr id="9" name="Text Box 16"/>
              <p:cNvSpPr txBox="1">
                <a:spLocks noChangeArrowheads="1"/>
              </p:cNvSpPr>
              <p:nvPr/>
            </p:nvSpPr>
            <p:spPr bwMode="auto">
              <a:xfrm>
                <a:off x="13282" y="8695"/>
                <a:ext cx="960" cy="580"/>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a:spAutoFit/>
              </a:bodyPr>
              <a:p>
                <a:pPr algn="ctr" eaLnBrk="1" hangingPunct="1">
                  <a:spcBef>
                    <a:spcPct val="50000"/>
                  </a:spcBef>
                </a:pPr>
                <a:r>
                  <a:rPr kumimoji="1" lang="zh-CN" altLang="en-US" b="1" dirty="0">
                    <a:latin typeface="Times New Roman" panose="02020603050405020304" pitchFamily="18" charset="0"/>
                  </a:rPr>
                  <a:t>虎</a:t>
                </a:r>
                <a:endParaRPr kumimoji="1" lang="zh-CN" altLang="en-US" b="1" dirty="0">
                  <a:latin typeface="Times New Roman" panose="02020603050405020304" pitchFamily="18" charset="0"/>
                </a:endParaRPr>
              </a:p>
            </p:txBody>
          </p:sp>
          <p:sp>
            <p:nvSpPr>
              <p:cNvPr id="10" name="Text Box 15"/>
              <p:cNvSpPr txBox="1">
                <a:spLocks noChangeArrowheads="1"/>
              </p:cNvSpPr>
              <p:nvPr/>
            </p:nvSpPr>
            <p:spPr bwMode="auto">
              <a:xfrm>
                <a:off x="14442" y="8695"/>
                <a:ext cx="960" cy="580"/>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a:spAutoFit/>
              </a:bodyPr>
              <a:p>
                <a:pPr algn="ctr" eaLnBrk="1" hangingPunct="1">
                  <a:spcBef>
                    <a:spcPct val="50000"/>
                  </a:spcBef>
                </a:pPr>
                <a:r>
                  <a:rPr kumimoji="1" lang="zh-CN" altLang="en-US" b="1" dirty="0">
                    <a:latin typeface="Times New Roman" panose="02020603050405020304" pitchFamily="18" charset="0"/>
                  </a:rPr>
                  <a:t>狗</a:t>
                </a:r>
                <a:endParaRPr kumimoji="1" lang="zh-CN" altLang="en-US" b="1" dirty="0">
                  <a:latin typeface="Times New Roman" panose="02020603050405020304" pitchFamily="18" charset="0"/>
                </a:endParaRPr>
              </a:p>
            </p:txBody>
          </p:sp>
          <p:sp>
            <p:nvSpPr>
              <p:cNvPr id="11" name="Text Box 14"/>
              <p:cNvSpPr txBox="1">
                <a:spLocks noChangeArrowheads="1"/>
              </p:cNvSpPr>
              <p:nvPr/>
            </p:nvSpPr>
            <p:spPr bwMode="auto">
              <a:xfrm>
                <a:off x="15602" y="8695"/>
                <a:ext cx="960" cy="580"/>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a:spAutoFit/>
              </a:bodyPr>
              <a:p>
                <a:pPr algn="ctr" eaLnBrk="1" hangingPunct="1">
                  <a:spcBef>
                    <a:spcPct val="50000"/>
                  </a:spcBef>
                </a:pPr>
                <a:r>
                  <a:rPr kumimoji="1" lang="zh-CN" altLang="en-US" b="1" dirty="0">
                    <a:latin typeface="Times New Roman" panose="02020603050405020304" pitchFamily="18" charset="0"/>
                  </a:rPr>
                  <a:t>猫</a:t>
                </a:r>
                <a:endParaRPr kumimoji="1" lang="zh-CN" altLang="en-US" b="1" dirty="0">
                  <a:latin typeface="Times New Roman" panose="02020603050405020304" pitchFamily="18" charset="0"/>
                </a:endParaRPr>
              </a:p>
            </p:txBody>
          </p:sp>
          <p:sp>
            <p:nvSpPr>
              <p:cNvPr id="58" name="Text Box 7"/>
              <p:cNvSpPr txBox="1">
                <a:spLocks noChangeArrowheads="1"/>
              </p:cNvSpPr>
              <p:nvPr/>
            </p:nvSpPr>
            <p:spPr bwMode="auto">
              <a:xfrm>
                <a:off x="16762" y="8695"/>
                <a:ext cx="960" cy="580"/>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wrap="square">
                <a:spAutoFit/>
              </a:bodyPr>
              <a:p>
                <a:pPr algn="ctr" eaLnBrk="1" hangingPunct="1">
                  <a:spcBef>
                    <a:spcPct val="50000"/>
                  </a:spcBef>
                </a:pPr>
                <a:r>
                  <a:rPr kumimoji="1" lang="zh-CN" altLang="en-US" b="1" dirty="0">
                    <a:latin typeface="Times New Roman" panose="02020603050405020304" pitchFamily="18" charset="0"/>
                  </a:rPr>
                  <a:t>鲸</a:t>
                </a:r>
                <a:endParaRPr kumimoji="1" lang="zh-CN" altLang="en-US" b="1" dirty="0">
                  <a:latin typeface="Times New Roman" panose="02020603050405020304" pitchFamily="18" charset="0"/>
                </a:endParaRPr>
              </a:p>
            </p:txBody>
          </p:sp>
        </p:grpSp>
      </p:grpSp>
      <p:cxnSp>
        <p:nvCxnSpPr>
          <p:cNvPr id="17" name="直接箭头连接符 16"/>
          <p:cNvCxnSpPr/>
          <p:nvPr/>
        </p:nvCxnSpPr>
        <p:spPr>
          <a:xfrm>
            <a:off x="3631565" y="5448300"/>
            <a:ext cx="0" cy="360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955415" y="5324475"/>
            <a:ext cx="5334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082415" y="5958205"/>
            <a:ext cx="533400" cy="0"/>
          </a:xfrm>
          <a:prstGeom prst="line">
            <a:avLst/>
          </a:prstGeom>
          <a:ln w="25400"/>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2"/>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3"/>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4"/>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5" name="圆角矩形 4"/>
          <p:cNvSpPr/>
          <p:nvPr>
            <p:custDataLst>
              <p:tags r:id="rId5"/>
            </p:custDataLst>
          </p:nvPr>
        </p:nvSpPr>
        <p:spPr>
          <a:xfrm>
            <a:off x="875348" y="1795585"/>
            <a:ext cx="10440035" cy="4500000"/>
          </a:xfrm>
          <a:prstGeom prst="roundRect">
            <a:avLst>
              <a:gd name="adj" fmla="val 3182"/>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nchorCtr="0"/>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1005205" y="1929130"/>
            <a:ext cx="10180320" cy="423291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en-US" altLang="zh-CN" b="1" dirty="0" smtClean="0">
                <a:latin typeface="微软雅黑" panose="020B0503020204020204" charset="-122"/>
                <a:ea typeface="微软雅黑" panose="020B0503020204020204" charset="-122"/>
                <a:cs typeface="微软雅黑" panose="020B0503020204020204" charset="-122"/>
                <a:sym typeface="+mn-ea"/>
              </a:rPr>
              <a:t>2</a:t>
            </a:r>
            <a:r>
              <a:rPr lang="zh-CN" altLang="en-US" b="1" dirty="0" smtClean="0">
                <a:latin typeface="微软雅黑" panose="020B0503020204020204" charset="-122"/>
                <a:ea typeface="微软雅黑" panose="020B0503020204020204" charset="-122"/>
                <a:cs typeface="微软雅黑" panose="020B0503020204020204" charset="-122"/>
                <a:sym typeface="+mn-ea"/>
              </a:rPr>
              <a:t>、下位学习、上位学习和并列结合学习</a:t>
            </a:r>
            <a:endParaRPr lang="zh-CN" altLang="en-US" b="1" dirty="0">
              <a:solidFill>
                <a:schemeClr val="dk1"/>
              </a:solidFill>
              <a:latin typeface="Arial" panose="020B0604020202020204" pitchFamily="34" charset="0"/>
              <a:ea typeface="汉仪旗黑-55简" panose="00020600040101010101" charset="-122"/>
            </a:endParaRPr>
          </a:p>
          <a:p>
            <a:pPr marL="720090" lvl="0" indent="-360045" algn="l" fontAlgn="ctr">
              <a:lnSpc>
                <a:spcPct val="150000"/>
              </a:lnSpc>
              <a:spcBef>
                <a:spcPts val="1000"/>
              </a:spcBef>
              <a:spcAft>
                <a:spcPts val="300"/>
              </a:spcAft>
              <a:buClr>
                <a:srgbClr val="ED796F"/>
              </a:buClr>
              <a:buSzPct val="100000"/>
              <a:buFont typeface="Wingdings" panose="05000000000000000000" charset="0"/>
              <a:buChar char="p"/>
            </a:pPr>
            <a:r>
              <a:rPr lang="zh-CN" altLang="en-US" b="1" dirty="0" smtClean="0">
                <a:sym typeface="+mn-ea"/>
              </a:rPr>
              <a:t>根据新知识与原有认知结构的关系</a:t>
            </a:r>
            <a:endParaRPr lang="zh-CN" altLang="en-US" b="1" dirty="0"/>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2</a:t>
            </a:r>
            <a:r>
              <a:rPr lang="zh-CN" altLang="en-US" sz="1600" b="1" dirty="0" smtClean="0">
                <a:latin typeface="宋体" panose="02010600030101010101" pitchFamily="2" charset="-122"/>
                <a:sym typeface="+mn-ea"/>
              </a:rPr>
              <a:t>）上位学</a:t>
            </a:r>
            <a:r>
              <a:rPr lang="zh-CN" altLang="en-US" sz="1600" b="1" dirty="0">
                <a:latin typeface="宋体" panose="02010600030101010101" pitchFamily="2" charset="-122"/>
                <a:sym typeface="+mn-ea"/>
              </a:rPr>
              <a:t>习</a:t>
            </a:r>
            <a:endParaRPr lang="zh-CN" altLang="en-US" sz="1600" b="1" dirty="0">
              <a:latin typeface="宋体" panose="02010600030101010101" pitchFamily="2" charset="-122"/>
            </a:endParaRPr>
          </a:p>
          <a:p>
            <a:pPr marL="361950" lvl="1" indent="0" algn="l" fontAlgn="ctr">
              <a:lnSpc>
                <a:spcPct val="150000"/>
              </a:lnSpc>
              <a:spcBef>
                <a:spcPts val="0"/>
              </a:spcBef>
              <a:spcAft>
                <a:spcPts val="300"/>
              </a:spcAft>
              <a:buClr>
                <a:sysClr val="windowText" lastClr="000000">
                  <a:lumMod val="75000"/>
                  <a:lumOff val="25000"/>
                </a:sysClr>
              </a:buClr>
              <a:buSzPct val="90000"/>
              <a:buNone/>
              <a:tabLst>
                <a:tab pos="355600" algn="l"/>
              </a:tabLst>
            </a:pPr>
            <a:r>
              <a:rPr lang="zh-CN" altLang="en-US" sz="1600" b="1" dirty="0">
                <a:latin typeface="宋体" panose="02010600030101010101" pitchFamily="2" charset="-122"/>
                <a:ea typeface="宋体" panose="02010600030101010101" pitchFamily="2" charset="-122"/>
                <a:sym typeface="+mn-ea"/>
              </a:rPr>
              <a:t>上位学</a:t>
            </a:r>
            <a:r>
              <a:rPr lang="zh-CN" altLang="en-US" sz="1600" b="1" dirty="0" smtClean="0">
                <a:latin typeface="宋体" panose="02010600030101010101" pitchFamily="2" charset="-122"/>
                <a:ea typeface="宋体" panose="02010600030101010101" pitchFamily="2" charset="-122"/>
                <a:sym typeface="+mn-ea"/>
              </a:rPr>
              <a:t>习也叫</a:t>
            </a:r>
            <a:r>
              <a:rPr lang="zh-CN" altLang="en-US" sz="1600" dirty="0" smtClean="0">
                <a:latin typeface="宋体" panose="02010600030101010101" pitchFamily="2" charset="-122"/>
                <a:ea typeface="宋体" panose="02010600030101010101" pitchFamily="2" charset="-122"/>
                <a:sym typeface="+mn-ea"/>
              </a:rPr>
              <a:t>总括学习，是指在原有观念的基础上学习一个概</a:t>
            </a:r>
            <a:r>
              <a:rPr lang="zh-CN" altLang="en-US" sz="1600" dirty="0">
                <a:latin typeface="宋体" panose="02010600030101010101" pitchFamily="2" charset="-122"/>
                <a:ea typeface="宋体" panose="02010600030101010101" pitchFamily="2" charset="-122"/>
                <a:sym typeface="+mn-ea"/>
              </a:rPr>
              <a:t>括水</a:t>
            </a:r>
            <a:r>
              <a:rPr lang="zh-CN" altLang="en-US" sz="1600" dirty="0" smtClean="0">
                <a:latin typeface="宋体" panose="02010600030101010101" pitchFamily="2" charset="-122"/>
                <a:ea typeface="宋体" panose="02010600030101010101" pitchFamily="2" charset="-122"/>
                <a:sym typeface="+mn-ea"/>
              </a:rPr>
              <a:t>平更高的概念和命题，是通过综合归纳获得意义的学习。</a:t>
            </a:r>
            <a:endParaRPr lang="zh-CN" altLang="en-US" sz="1600" spc="150" dirty="0" smtClean="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4" name="文本框 93"/>
          <p:cNvSpPr txBox="1"/>
          <p:nvPr>
            <p:custDataLst>
              <p:tags r:id="rId7"/>
            </p:custDataLst>
          </p:nvPr>
        </p:nvSpPr>
        <p:spPr>
          <a:xfrm>
            <a:off x="1481455" y="645935"/>
            <a:ext cx="4615815" cy="629920"/>
          </a:xfrm>
          <a:prstGeom prst="rect">
            <a:avLst/>
          </a:prstGeom>
          <a:noFill/>
        </p:spPr>
        <p:txBody>
          <a:bodyPr wrap="square" lIns="90000" tIns="46800" rIns="90000" bIns="46800" rtlCol="0" anchor="ctr" anchorCtr="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微软雅黑" panose="020B0503020204020204" charset="-122"/>
                <a:ea typeface="微软雅黑" panose="020B0503020204020204" charset="-122"/>
              </a:rPr>
              <a:t>（三）知识学习的分类</a:t>
            </a:r>
            <a:endParaRPr lang="zh-CN" altLang="en-US" sz="3600" b="1"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8"/>
          <a:stretch>
            <a:fillRect/>
          </a:stretch>
        </p:blipFill>
        <p:spPr>
          <a:xfrm>
            <a:off x="620339" y="588234"/>
            <a:ext cx="861262" cy="745322"/>
          </a:xfrm>
          <a:prstGeom prst="rect">
            <a:avLst/>
          </a:prstGeom>
          <a:effectLst>
            <a:outerShdw blurRad="25400" dist="25400" dir="8100000" algn="tr" rotWithShape="0">
              <a:prstClr val="black">
                <a:alpha val="40000"/>
              </a:prstClr>
            </a:outerShdw>
          </a:effectLst>
        </p:spPr>
      </p:pic>
      <p:grpSp>
        <p:nvGrpSpPr>
          <p:cNvPr id="24" name="组合 23"/>
          <p:cNvGrpSpPr/>
          <p:nvPr/>
        </p:nvGrpSpPr>
        <p:grpSpPr>
          <a:xfrm>
            <a:off x="4843145" y="4119245"/>
            <a:ext cx="2339340" cy="1871980"/>
            <a:chOff x="7627" y="6009"/>
            <a:chExt cx="3684" cy="2948"/>
          </a:xfrm>
        </p:grpSpPr>
        <p:sp>
          <p:nvSpPr>
            <p:cNvPr id="19" name="AutoShape 6"/>
            <p:cNvSpPr>
              <a:spLocks noChangeArrowheads="1"/>
            </p:cNvSpPr>
            <p:nvPr/>
          </p:nvSpPr>
          <p:spPr bwMode="auto">
            <a:xfrm>
              <a:off x="7967" y="7823"/>
              <a:ext cx="737" cy="1134"/>
            </a:xfrm>
            <a:prstGeom prst="can">
              <a:avLst>
                <a:gd name="adj" fmla="val 37500"/>
              </a:avLst>
            </a:prstGeom>
            <a:solidFill>
              <a:schemeClr val="accent1"/>
            </a:solidFill>
            <a:ln w="9525">
              <a:solidFill>
                <a:schemeClr val="tx1"/>
              </a:solidFill>
              <a:round/>
            </a:ln>
          </p:spPr>
          <p:txBody>
            <a:bodyPr wrap="none" anchor="ctr"/>
            <a:p>
              <a:endParaRPr lang="zh-CN" altLang="en-US"/>
            </a:p>
          </p:txBody>
        </p:sp>
        <p:sp>
          <p:nvSpPr>
            <p:cNvPr id="20" name="AutoShape 7"/>
            <p:cNvSpPr>
              <a:spLocks noChangeArrowheads="1"/>
            </p:cNvSpPr>
            <p:nvPr/>
          </p:nvSpPr>
          <p:spPr bwMode="auto">
            <a:xfrm>
              <a:off x="10085" y="7823"/>
              <a:ext cx="737" cy="1134"/>
            </a:xfrm>
            <a:prstGeom prst="cube">
              <a:avLst>
                <a:gd name="adj" fmla="val 25000"/>
              </a:avLst>
            </a:prstGeom>
            <a:solidFill>
              <a:schemeClr val="accent1"/>
            </a:solidFill>
            <a:ln w="9525">
              <a:solidFill>
                <a:schemeClr val="tx1"/>
              </a:solidFill>
              <a:miter lim="800000"/>
            </a:ln>
          </p:spPr>
          <p:txBody>
            <a:bodyPr wrap="none" anchor="ctr"/>
            <a:p>
              <a:endParaRPr lang="zh-CN" altLang="en-US"/>
            </a:p>
          </p:txBody>
        </p:sp>
        <p:sp>
          <p:nvSpPr>
            <p:cNvPr id="21" name="Line 10"/>
            <p:cNvSpPr>
              <a:spLocks noChangeShapeType="1"/>
            </p:cNvSpPr>
            <p:nvPr/>
          </p:nvSpPr>
          <p:spPr bwMode="auto">
            <a:xfrm flipV="1">
              <a:off x="8447" y="6734"/>
              <a:ext cx="600" cy="960"/>
            </a:xfrm>
            <a:prstGeom prst="line">
              <a:avLst/>
            </a:prstGeom>
            <a:noFill/>
            <a:ln w="76200">
              <a:solidFill>
                <a:schemeClr val="accent1"/>
              </a:solidFill>
              <a:round/>
              <a:tailEnd type="triangle" w="med" len="med"/>
            </a:ln>
          </p:spPr>
          <p:txBody>
            <a:bodyPr/>
            <a:p>
              <a:endParaRPr lang="zh-CN" altLang="en-US"/>
            </a:p>
          </p:txBody>
        </p:sp>
        <p:sp>
          <p:nvSpPr>
            <p:cNvPr id="22" name="Line 10"/>
            <p:cNvSpPr>
              <a:spLocks noChangeShapeType="1"/>
            </p:cNvSpPr>
            <p:nvPr/>
          </p:nvSpPr>
          <p:spPr bwMode="auto">
            <a:xfrm flipH="1" flipV="1">
              <a:off x="9887" y="6734"/>
              <a:ext cx="600" cy="960"/>
            </a:xfrm>
            <a:prstGeom prst="line">
              <a:avLst/>
            </a:prstGeom>
            <a:noFill/>
            <a:ln w="76200">
              <a:solidFill>
                <a:schemeClr val="accent1"/>
              </a:solidFill>
              <a:round/>
              <a:tailEnd type="triangle" w="med" len="med"/>
            </a:ln>
          </p:spPr>
          <p:txBody>
            <a:bodyPr/>
            <a:p>
              <a:endParaRPr lang="zh-CN" altLang="en-US"/>
            </a:p>
          </p:txBody>
        </p:sp>
        <p:sp>
          <p:nvSpPr>
            <p:cNvPr id="23" name="Text Box 9"/>
            <p:cNvSpPr txBox="1">
              <a:spLocks noChangeArrowheads="1"/>
            </p:cNvSpPr>
            <p:nvPr/>
          </p:nvSpPr>
          <p:spPr bwMode="auto">
            <a:xfrm>
              <a:off x="7627" y="6009"/>
              <a:ext cx="3685" cy="725"/>
            </a:xfrm>
            <a:prstGeom prst="rect">
              <a:avLst/>
            </a:prstGeom>
            <a:gradFill rotWithShape="0">
              <a:gsLst>
                <a:gs pos="0">
                  <a:srgbClr val="FF0000"/>
                </a:gs>
                <a:gs pos="50000">
                  <a:srgbClr val="FFFFFF"/>
                </a:gs>
                <a:gs pos="100000">
                  <a:srgbClr val="FF0000"/>
                </a:gs>
              </a:gsLst>
              <a:lin ang="5400000" scaled="1"/>
            </a:gradFill>
            <a:ln w="9525">
              <a:noFill/>
              <a:miter lim="800000"/>
            </a:ln>
          </p:spPr>
          <p:txBody>
            <a:bodyPr wrap="square">
              <a:spAutoFit/>
            </a:bodyPr>
            <a:p>
              <a:pPr algn="ctr" eaLnBrk="1" hangingPunct="1">
                <a:spcBef>
                  <a:spcPct val="50000"/>
                </a:spcBef>
              </a:pPr>
              <a:r>
                <a:rPr kumimoji="1" lang="zh-CN" altLang="en-US" sz="2400" b="1" dirty="0">
                  <a:latin typeface="Times New Roman" panose="02020603050405020304" pitchFamily="18" charset="0"/>
                </a:rPr>
                <a:t>柱体体积</a:t>
              </a:r>
              <a:r>
                <a:rPr kumimoji="1" lang="en-US" altLang="zh-CN" sz="2400" b="1" dirty="0">
                  <a:latin typeface="Times New Roman" panose="02020603050405020304" pitchFamily="18" charset="0"/>
                </a:rPr>
                <a:t>v=sh</a:t>
              </a:r>
              <a:endParaRPr kumimoji="1" lang="en-US" altLang="zh-CN" sz="2400" b="1" dirty="0">
                <a:latin typeface="Times New Roman" panose="02020603050405020304" pitchFamily="18" charset="0"/>
              </a:endParaRPr>
            </a:p>
          </p:txBody>
        </p:sp>
      </p:grp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5" name="圆角矩形 4"/>
          <p:cNvSpPr/>
          <p:nvPr>
            <p:custDataLst>
              <p:tags r:id="rId2"/>
            </p:custDataLst>
          </p:nvPr>
        </p:nvSpPr>
        <p:spPr>
          <a:xfrm>
            <a:off x="875348" y="1795585"/>
            <a:ext cx="10440035" cy="4500000"/>
          </a:xfrm>
          <a:prstGeom prst="roundRect">
            <a:avLst>
              <a:gd name="adj" fmla="val 3182"/>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nchorCtr="0"/>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3"/>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4"/>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1005205" y="1929130"/>
            <a:ext cx="10173335" cy="423291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300"/>
              </a:spcAft>
              <a:buClr>
                <a:srgbClr val="ED796F"/>
              </a:buClr>
              <a:buSzPct val="100000"/>
              <a:buFont typeface="WPS-Bullets" pitchFamily="2" charset="0"/>
              <a:buChar char=""/>
            </a:pPr>
            <a:r>
              <a:rPr lang="en-US" altLang="zh-CN" b="1" dirty="0" smtClean="0">
                <a:latin typeface="微软雅黑" panose="020B0503020204020204" charset="-122"/>
                <a:ea typeface="微软雅黑" panose="020B0503020204020204" charset="-122"/>
                <a:cs typeface="微软雅黑" panose="020B0503020204020204" charset="-122"/>
                <a:sym typeface="+mn-ea"/>
              </a:rPr>
              <a:t>2</a:t>
            </a:r>
            <a:r>
              <a:rPr lang="zh-CN" altLang="en-US" b="1" dirty="0" smtClean="0">
                <a:latin typeface="微软雅黑" panose="020B0503020204020204" charset="-122"/>
                <a:ea typeface="微软雅黑" panose="020B0503020204020204" charset="-122"/>
                <a:cs typeface="微软雅黑" panose="020B0503020204020204" charset="-122"/>
                <a:sym typeface="+mn-ea"/>
              </a:rPr>
              <a:t>、下位学习、上位学习和并列结合学习</a:t>
            </a:r>
            <a:endParaRPr lang="zh-CN" altLang="en-US" b="1" dirty="0">
              <a:solidFill>
                <a:schemeClr val="dk1"/>
              </a:solidFill>
              <a:latin typeface="Arial" panose="020B0604020202020204" pitchFamily="34" charset="0"/>
              <a:ea typeface="汉仪旗黑-55简" panose="00020600040101010101" charset="-122"/>
            </a:endParaRPr>
          </a:p>
          <a:p>
            <a:pPr marL="720090" lvl="0" indent="-360045" algn="l" fontAlgn="ctr">
              <a:lnSpc>
                <a:spcPct val="150000"/>
              </a:lnSpc>
              <a:spcBef>
                <a:spcPts val="1000"/>
              </a:spcBef>
              <a:spcAft>
                <a:spcPts val="300"/>
              </a:spcAft>
              <a:buClr>
                <a:srgbClr val="ED796F"/>
              </a:buClr>
              <a:buSzPct val="100000"/>
              <a:buFont typeface="Wingdings" panose="05000000000000000000" charset="0"/>
              <a:buChar char="p"/>
            </a:pPr>
            <a:r>
              <a:rPr lang="zh-CN" altLang="en-US" b="1" dirty="0" smtClean="0">
                <a:sym typeface="+mn-ea"/>
              </a:rPr>
              <a:t>根据新知识与原有认知结构的关系</a:t>
            </a:r>
            <a:endParaRPr lang="zh-CN" altLang="en-US" b="1" dirty="0"/>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3</a:t>
            </a:r>
            <a:r>
              <a:rPr lang="zh-CN" altLang="en-US" sz="1600" b="1" dirty="0" smtClean="0">
                <a:latin typeface="宋体" panose="02010600030101010101" pitchFamily="2" charset="-122"/>
                <a:sym typeface="+mn-ea"/>
              </a:rPr>
              <a:t>）并列结合学</a:t>
            </a:r>
            <a:r>
              <a:rPr lang="zh-CN" altLang="en-US" sz="1600" b="1" dirty="0">
                <a:latin typeface="宋体" panose="02010600030101010101" pitchFamily="2" charset="-122"/>
                <a:sym typeface="+mn-ea"/>
              </a:rPr>
              <a:t>习</a:t>
            </a:r>
            <a:endParaRPr lang="zh-CN" altLang="en-US" sz="1600" b="1" dirty="0">
              <a:sym typeface="+mn-ea"/>
            </a:endParaRPr>
          </a:p>
          <a:p>
            <a:pPr marL="720090" indent="0" algn="l">
              <a:lnSpc>
                <a:spcPct val="130000"/>
              </a:lnSpc>
              <a:spcBef>
                <a:spcPts val="0"/>
              </a:spcBef>
              <a:spcAft>
                <a:spcPts val="300"/>
              </a:spcAft>
            </a:pPr>
            <a:r>
              <a:rPr lang="zh-CN" altLang="en-US" b="1" dirty="0" smtClean="0">
                <a:latin typeface="宋体" panose="02010600030101010101" pitchFamily="2" charset="-122"/>
                <a:ea typeface="宋体" panose="02010600030101010101" pitchFamily="2" charset="-122"/>
                <a:sym typeface="+mn-ea"/>
              </a:rPr>
              <a:t>并列结合学习是指要学习的新观念与原有观念不属于上下位关系，而是处于同一层次上，并具有某种类比关系。</a:t>
            </a:r>
            <a:endParaRPr lang="zh-CN" altLang="en-US" b="1" dirty="0" smtClean="0">
              <a:latin typeface="宋体" panose="02010600030101010101" pitchFamily="2" charset="-122"/>
              <a:ea typeface="宋体" panose="02010600030101010101" pitchFamily="2" charset="-122"/>
              <a:sym typeface="+mn-ea"/>
            </a:endParaRPr>
          </a:p>
          <a:p>
            <a:pPr marL="720090" indent="0" algn="l">
              <a:lnSpc>
                <a:spcPct val="130000"/>
              </a:lnSpc>
              <a:spcBef>
                <a:spcPts val="0"/>
              </a:spcBef>
              <a:spcAft>
                <a:spcPts val="300"/>
              </a:spcAft>
            </a:pPr>
            <a:r>
              <a:rPr lang="zh-CN" altLang="en-US" dirty="0" smtClean="0">
                <a:latin typeface="宋体" panose="02010600030101010101" pitchFamily="2" charset="-122"/>
                <a:ea typeface="宋体" panose="02010600030101010101" pitchFamily="2" charset="-122"/>
                <a:sym typeface="+mn-ea"/>
              </a:rPr>
              <a:t>如：学生已掌握热与体积、遗传与变异的关系，现在要学习质量与能量的关系</a:t>
            </a:r>
            <a:r>
              <a:rPr lang="zh-CN" altLang="en-US" dirty="0" smtClean="0">
                <a:latin typeface="宋体" panose="02010600030101010101" pitchFamily="2" charset="-122"/>
                <a:ea typeface="宋体" panose="02010600030101010101" pitchFamily="2" charset="-122"/>
                <a:sym typeface="+mn-ea"/>
              </a:rPr>
              <a:t>。</a:t>
            </a:r>
            <a:endParaRPr lang="zh-CN" altLang="en-US" sz="1600" b="1" dirty="0">
              <a:latin typeface="宋体" panose="02010600030101010101" pitchFamily="2" charset="-122"/>
              <a:ea typeface="宋体" panose="02010600030101010101" pitchFamily="2"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endParaRPr lang="zh-CN" altLang="en-US" sz="1600" spc="150" dirty="0">
              <a:solidFill>
                <a:schemeClr val="dk1"/>
              </a:solidFill>
              <a:latin typeface="宋体" panose="02010600030101010101" pitchFamily="2" charset="-122"/>
              <a:ea typeface="宋体" panose="02010600030101010101" pitchFamily="2" charset="-122"/>
              <a:cs typeface="宋体" panose="02010600030101010101" pitchFamily="2" charset="-122"/>
            </a:endParaRPr>
          </a:p>
        </p:txBody>
      </p:sp>
      <p:sp>
        <p:nvSpPr>
          <p:cNvPr id="94" name="文本框 93"/>
          <p:cNvSpPr txBox="1"/>
          <p:nvPr>
            <p:custDataLst>
              <p:tags r:id="rId7"/>
            </p:custDataLst>
          </p:nvPr>
        </p:nvSpPr>
        <p:spPr>
          <a:xfrm>
            <a:off x="1481455" y="645935"/>
            <a:ext cx="4615815" cy="629920"/>
          </a:xfrm>
          <a:prstGeom prst="rect">
            <a:avLst/>
          </a:prstGeom>
          <a:noFill/>
        </p:spPr>
        <p:txBody>
          <a:bodyPr wrap="square" lIns="90000" tIns="46800" rIns="90000" bIns="46800" rtlCol="0" anchor="ctr" anchorCtr="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微软雅黑" panose="020B0503020204020204" charset="-122"/>
                <a:ea typeface="微软雅黑" panose="020B0503020204020204" charset="-122"/>
              </a:rPr>
              <a:t>（三）知识学习的分类</a:t>
            </a:r>
            <a:endParaRPr lang="zh-CN" altLang="en-US" sz="3600" b="1"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8"/>
          <a:stretch>
            <a:fillRect/>
          </a:stretch>
        </p:blipFill>
        <p:spPr>
          <a:xfrm>
            <a:off x="620339" y="588234"/>
            <a:ext cx="861262" cy="745322"/>
          </a:xfrm>
          <a:prstGeom prst="rect">
            <a:avLst/>
          </a:prstGeom>
          <a:effectLst>
            <a:outerShdw blurRad="25400" dist="25400" dir="8100000" algn="tr" rotWithShape="0">
              <a:prstClr val="black">
                <a:alpha val="40000"/>
              </a:prstClr>
            </a:outerShdw>
          </a:effectLst>
        </p:spPr>
      </p:pic>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13"/>
          <p:cNvSpPr>
            <a:spLocks noChangeAspect="1"/>
          </p:cNvSpPr>
          <p:nvPr>
            <p:custDataLst>
              <p:tags r:id="rId1"/>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endParaRPr>
          </a:p>
        </p:txBody>
      </p:sp>
      <p:sp>
        <p:nvSpPr>
          <p:cNvPr id="5" name="圆角矩形 4"/>
          <p:cNvSpPr/>
          <p:nvPr>
            <p:custDataLst>
              <p:tags r:id="rId2"/>
            </p:custDataLst>
          </p:nvPr>
        </p:nvSpPr>
        <p:spPr>
          <a:xfrm>
            <a:off x="875348" y="1795585"/>
            <a:ext cx="10440035" cy="4500000"/>
          </a:xfrm>
          <a:prstGeom prst="roundRect">
            <a:avLst>
              <a:gd name="adj" fmla="val 3182"/>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nchorCtr="0"/>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endParaRPr>
          </a:p>
        </p:txBody>
      </p:sp>
      <p:sp>
        <p:nvSpPr>
          <p:cNvPr id="7" name="任意多边形: 形状 14"/>
          <p:cNvSpPr>
            <a:spLocks noChangeAspect="1"/>
          </p:cNvSpPr>
          <p:nvPr>
            <p:custDataLst>
              <p:tags r:id="rId3"/>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4"/>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1005205" y="2002790"/>
            <a:ext cx="10173335" cy="4159250"/>
          </a:xfrm>
          <a:prstGeom prst="rect">
            <a:avLst/>
          </a:prstGeom>
          <a:noFill/>
        </p:spPr>
        <p:txBody>
          <a:bodyPr wrap="square" lIns="90000" tIns="46800" rIns="90000" bIns="46800" rtlCol="0" anchor="t" anchorCtr="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300"/>
              </a:spcAft>
              <a:buClr>
                <a:srgbClr val="ED796F"/>
              </a:buClr>
              <a:buSzPct val="100000"/>
              <a:buFont typeface="WPS-Bullets" pitchFamily="2" charset="0"/>
              <a:buChar char=""/>
            </a:pPr>
            <a:r>
              <a:rPr lang="en-US" altLang="zh-CN" b="1" dirty="0" smtClean="0">
                <a:sym typeface="+mn-ea"/>
              </a:rPr>
              <a:t>3</a:t>
            </a:r>
            <a:r>
              <a:rPr lang="zh-CN" altLang="en-US" b="1" dirty="0" smtClean="0">
                <a:sym typeface="+mn-ea"/>
              </a:rPr>
              <a:t>、接受学习、发现学习和研究性学习</a:t>
            </a:r>
            <a:endParaRPr lang="zh-CN" altLang="en-US" b="1" dirty="0">
              <a:solidFill>
                <a:schemeClr val="dk1"/>
              </a:solidFill>
              <a:latin typeface="Arial" panose="020B0604020202020204" pitchFamily="34" charset="0"/>
              <a:ea typeface="汉仪旗黑-55简" panose="00020600040101010101" charset="-122"/>
            </a:endParaRPr>
          </a:p>
          <a:p>
            <a:pPr marL="720090" lvl="0" indent="-360045" algn="l" fontAlgn="ctr">
              <a:lnSpc>
                <a:spcPct val="150000"/>
              </a:lnSpc>
              <a:spcBef>
                <a:spcPts val="1000"/>
              </a:spcBef>
              <a:spcAft>
                <a:spcPts val="300"/>
              </a:spcAft>
              <a:buClr>
                <a:srgbClr val="ED796F"/>
              </a:buClr>
              <a:buSzPct val="100000"/>
              <a:buFont typeface="Wingdings" panose="05000000000000000000" charset="0"/>
              <a:buChar char="p"/>
            </a:pPr>
            <a:r>
              <a:rPr lang="zh-CN" altLang="en-US" b="1" dirty="0" smtClean="0">
                <a:sym typeface="+mn-ea"/>
              </a:rPr>
              <a:t>根据知识的获取方式</a:t>
            </a:r>
            <a:endParaRPr lang="zh-CN" altLang="en-US" b="1" dirty="0"/>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1</a:t>
            </a:r>
            <a:r>
              <a:rPr lang="zh-CN" altLang="en-US" sz="1600" b="1" dirty="0" smtClean="0">
                <a:latin typeface="宋体" panose="02010600030101010101" pitchFamily="2" charset="-122"/>
                <a:sym typeface="+mn-ea"/>
              </a:rPr>
              <a:t>）接受学习</a:t>
            </a:r>
            <a:endParaRPr lang="zh-CN" altLang="en-US" sz="1600" b="1" dirty="0">
              <a:sym typeface="+mn-ea"/>
            </a:endParaRPr>
          </a:p>
          <a:p>
            <a:pPr marL="720090" indent="0" algn="l">
              <a:lnSpc>
                <a:spcPct val="130000"/>
              </a:lnSpc>
              <a:spcBef>
                <a:spcPts val="0"/>
              </a:spcBef>
              <a:spcAft>
                <a:spcPts val="300"/>
              </a:spcAft>
            </a:pPr>
            <a:r>
              <a:rPr lang="zh-CN" altLang="en-US" dirty="0" smtClean="0">
                <a:latin typeface="宋体" panose="02010600030101010101" pitchFamily="2" charset="-122"/>
                <a:ea typeface="宋体" panose="02010600030101010101" pitchFamily="2" charset="-122"/>
                <a:sym typeface="+mn-ea"/>
              </a:rPr>
              <a:t>接受学习是指教师将要学习的新内容以定论的形式直接呈现给学生，并与学生已有的知识建立联系，使新知识纳入学生已有的认知结构中。</a:t>
            </a:r>
            <a:endParaRPr lang="zh-CN" altLang="en-US" sz="1600" b="1" dirty="0">
              <a:latin typeface="宋体" panose="02010600030101010101" pitchFamily="2" charset="-122"/>
              <a:ea typeface="宋体" panose="02010600030101010101" pitchFamily="2" charset="-122"/>
            </a:endParaRPr>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2</a:t>
            </a:r>
            <a:r>
              <a:rPr lang="zh-CN" altLang="en-US" sz="1600" b="1" dirty="0" smtClean="0">
                <a:latin typeface="宋体" panose="02010600030101010101" pitchFamily="2" charset="-122"/>
                <a:sym typeface="+mn-ea"/>
              </a:rPr>
              <a:t>）发现学习</a:t>
            </a:r>
            <a:endParaRPr lang="zh-CN" altLang="en-US" sz="1600" spc="150" dirty="0">
              <a:solidFill>
                <a:schemeClr val="dk1"/>
              </a:solidFill>
              <a:latin typeface="Arial" panose="020B0604020202020204" pitchFamily="34" charset="0"/>
              <a:ea typeface="汉仪旗黑-55简" panose="00020600040101010101" charset="-122"/>
            </a:endParaRPr>
          </a:p>
          <a:p>
            <a:pPr marL="720090" lvl="1" indent="0" algn="l" fontAlgn="ctr">
              <a:lnSpc>
                <a:spcPct val="150000"/>
              </a:lnSpc>
              <a:spcBef>
                <a:spcPts val="0"/>
              </a:spcBef>
              <a:spcAft>
                <a:spcPts val="300"/>
              </a:spcAft>
              <a:buClr>
                <a:sysClr val="windowText" lastClr="000000">
                  <a:lumMod val="75000"/>
                  <a:lumOff val="25000"/>
                </a:sysClr>
              </a:buClr>
              <a:buSzPct val="90000"/>
              <a:buNone/>
              <a:tabLst>
                <a:tab pos="355600" algn="l"/>
              </a:tabLst>
            </a:pPr>
            <a:r>
              <a:rPr lang="zh-CN" altLang="en-US" sz="1600" dirty="0" smtClean="0">
                <a:latin typeface="宋体" panose="02010600030101010101" pitchFamily="2" charset="-122"/>
                <a:ea typeface="宋体" panose="02010600030101010101" pitchFamily="2" charset="-122"/>
                <a:sym typeface="+mn-ea"/>
              </a:rPr>
              <a:t>发现学习是指在老师的启发引导下，由学生独立发现事物的意义、规律，以及概念之间的关系</a:t>
            </a:r>
            <a:r>
              <a:rPr lang="zh-CN" altLang="en-US" sz="1600" dirty="0">
                <a:latin typeface="宋体" panose="02010600030101010101" pitchFamily="2" charset="-122"/>
                <a:ea typeface="宋体" panose="02010600030101010101" pitchFamily="2" charset="-122"/>
                <a:sym typeface="+mn-ea"/>
              </a:rPr>
              <a:t>。</a:t>
            </a:r>
            <a:endParaRPr lang="zh-CN" altLang="en-US" sz="1600" b="1" spc="150" dirty="0">
              <a:solidFill>
                <a:schemeClr val="dk1"/>
              </a:solidFill>
              <a:latin typeface="Arial" panose="020B0604020202020204" pitchFamily="34" charset="0"/>
              <a:ea typeface="汉仪旗黑-55简" panose="00020600040101010101" charset="-122"/>
              <a:sym typeface="+mn-ea"/>
            </a:endParaRPr>
          </a:p>
          <a:p>
            <a:pPr marL="714375" lvl="1" indent="-352425" algn="l" fontAlgn="ctr">
              <a:lnSpc>
                <a:spcPct val="150000"/>
              </a:lnSpc>
              <a:spcBef>
                <a:spcPts val="0"/>
              </a:spcBef>
              <a:spcAft>
                <a:spcPts val="30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b="1" dirty="0" smtClean="0">
                <a:latin typeface="宋体" panose="02010600030101010101" pitchFamily="2" charset="-122"/>
                <a:sym typeface="+mn-ea"/>
              </a:rPr>
              <a:t>（</a:t>
            </a:r>
            <a:r>
              <a:rPr lang="en-US" altLang="zh-CN" sz="1600" b="1" dirty="0" smtClean="0">
                <a:latin typeface="宋体" panose="02010600030101010101" pitchFamily="2" charset="-122"/>
                <a:sym typeface="+mn-ea"/>
              </a:rPr>
              <a:t>3</a:t>
            </a:r>
            <a:r>
              <a:rPr lang="zh-CN" altLang="en-US" sz="1600" b="1" dirty="0" smtClean="0">
                <a:latin typeface="宋体" panose="02010600030101010101" pitchFamily="2" charset="-122"/>
                <a:sym typeface="+mn-ea"/>
              </a:rPr>
              <a:t>）研究性学习</a:t>
            </a:r>
            <a:endParaRPr lang="zh-CN" altLang="en-US" sz="1600" b="1" spc="150" dirty="0">
              <a:solidFill>
                <a:schemeClr val="dk1"/>
              </a:solidFill>
              <a:latin typeface="Arial" panose="020B0604020202020204" pitchFamily="34" charset="0"/>
              <a:ea typeface="汉仪旗黑-55简" panose="00020600040101010101" charset="-122"/>
              <a:sym typeface="+mn-ea"/>
            </a:endParaRPr>
          </a:p>
          <a:p>
            <a:pPr marL="720090" indent="0" algn="l">
              <a:lnSpc>
                <a:spcPct val="130000"/>
              </a:lnSpc>
              <a:spcBef>
                <a:spcPts val="0"/>
              </a:spcBef>
              <a:spcAft>
                <a:spcPts val="300"/>
              </a:spcAft>
            </a:pPr>
            <a:r>
              <a:rPr lang="zh-CN" altLang="en-US" dirty="0" smtClean="0">
                <a:latin typeface="宋体" panose="02010600030101010101" pitchFamily="2" charset="-122"/>
                <a:ea typeface="宋体" panose="02010600030101010101" pitchFamily="2" charset="-122"/>
                <a:sym typeface="+mn-ea"/>
              </a:rPr>
              <a:t>研究性学习是指在教师指导下，由学生自己选择和确定研究的课题或项目的设计，自己收集、分析并选择信息资料，应用知识去解决实际问题的一种学习方式。</a:t>
            </a:r>
            <a:r>
              <a:rPr lang="zh-CN" altLang="en-US" sz="1600" spc="150" dirty="0">
                <a:solidFill>
                  <a:schemeClr val="dk1"/>
                </a:solidFill>
                <a:latin typeface="宋体" panose="02010600030101010101" pitchFamily="2" charset="-122"/>
                <a:ea typeface="宋体" panose="02010600030101010101" pitchFamily="2" charset="-122"/>
                <a:cs typeface="宋体" panose="02010600030101010101" pitchFamily="2" charset="-122"/>
              </a:rPr>
              <a:t> </a:t>
            </a:r>
            <a:endParaRPr lang="zh-CN" altLang="en-US" sz="1600" spc="150" dirty="0">
              <a:solidFill>
                <a:schemeClr val="dk1"/>
              </a:solidFill>
              <a:latin typeface="宋体" panose="02010600030101010101" pitchFamily="2" charset="-122"/>
              <a:ea typeface="宋体" panose="02010600030101010101" pitchFamily="2" charset="-122"/>
              <a:cs typeface="宋体" panose="02010600030101010101" pitchFamily="2" charset="-122"/>
            </a:endParaRPr>
          </a:p>
        </p:txBody>
      </p:sp>
      <p:sp>
        <p:nvSpPr>
          <p:cNvPr id="94" name="文本框 93"/>
          <p:cNvSpPr txBox="1"/>
          <p:nvPr>
            <p:custDataLst>
              <p:tags r:id="rId7"/>
            </p:custDataLst>
          </p:nvPr>
        </p:nvSpPr>
        <p:spPr>
          <a:xfrm>
            <a:off x="1481455" y="645935"/>
            <a:ext cx="4615815" cy="629920"/>
          </a:xfrm>
          <a:prstGeom prst="rect">
            <a:avLst/>
          </a:prstGeom>
          <a:noFill/>
        </p:spPr>
        <p:txBody>
          <a:bodyPr wrap="square" lIns="90000" tIns="46800" rIns="90000" bIns="46800" rtlCol="0" anchor="ctr" anchorCtr="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微软雅黑" panose="020B0503020204020204" charset="-122"/>
                <a:ea typeface="微软雅黑" panose="020B0503020204020204" charset="-122"/>
              </a:rPr>
              <a:t>（三）知识学习的分类</a:t>
            </a:r>
            <a:endParaRPr lang="zh-CN" altLang="en-US" sz="3600" b="1" spc="300">
              <a:solidFill>
                <a:schemeClr val="dk1">
                  <a:lumMod val="85000"/>
                  <a:lumOff val="15000"/>
                </a:schemeClr>
              </a:solidFill>
              <a:uFillTx/>
              <a:latin typeface="微软雅黑" panose="020B0503020204020204" charset="-122"/>
              <a:ea typeface="微软雅黑" panose="020B0503020204020204" charset="-122"/>
            </a:endParaRPr>
          </a:p>
        </p:txBody>
      </p:sp>
      <p:pic>
        <p:nvPicPr>
          <p:cNvPr id="16" name="图形 15"/>
          <p:cNvPicPr>
            <a:picLocks noChangeAspect="1"/>
          </p:cNvPicPr>
          <p:nvPr/>
        </p:nvPicPr>
        <p:blipFill>
          <a:blip r:embed="rId8"/>
          <a:stretch>
            <a:fillRect/>
          </a:stretch>
        </p:blipFill>
        <p:spPr>
          <a:xfrm>
            <a:off x="620339" y="588234"/>
            <a:ext cx="861262" cy="745322"/>
          </a:xfrm>
          <a:prstGeom prst="rect">
            <a:avLst/>
          </a:prstGeom>
          <a:effectLst>
            <a:outerShdw blurRad="25400" dist="25400" dir="8100000" algn="tr" rotWithShape="0">
              <a:prstClr val="black">
                <a:alpha val="40000"/>
              </a:prstClr>
            </a:outerShdw>
          </a:effectLst>
        </p:spPr>
      </p:pic>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46555" y="545465"/>
            <a:ext cx="636206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二、知识学习的过程</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85439" y="55062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7961630" y="2981008"/>
            <a:ext cx="3180080" cy="398780"/>
          </a:xfrm>
          <a:prstGeom prst="rect">
            <a:avLst/>
          </a:prstGeom>
          <a:noFill/>
        </p:spPr>
        <p:txBody>
          <a:bodyPr wrap="square" rtlCol="0" anchor="ctr" anchorCtr="0">
            <a:spAutoFit/>
          </a:bodyPr>
          <a:p>
            <a:pPr algn="ctr"/>
            <a:r>
              <a:rPr lang="zh-CN" altLang="en-US" sz="2000" dirty="0">
                <a:solidFill>
                  <a:srgbClr val="990000"/>
                </a:solidFill>
                <a:latin typeface="Arial" panose="020B0604020202020204" pitchFamily="34" charset="0"/>
                <a:ea typeface="汉仪旗黑-55简" panose="00020600040101010101" charset="-122"/>
                <a:sym typeface="+mn-ea"/>
              </a:rPr>
              <a:t>（三）知识的提取和应用</a:t>
            </a:r>
            <a:endParaRPr lang="zh-CN" altLang="en-US" sz="2000" dirty="0">
              <a:solidFill>
                <a:srgbClr val="990000"/>
              </a:solidFill>
              <a:latin typeface="Arial" panose="020B0604020202020204" pitchFamily="34" charset="0"/>
              <a:ea typeface="汉仪旗黑-55简" panose="00020600040101010101" charset="-122"/>
              <a:sym typeface="+mn-ea"/>
            </a:endParaRPr>
          </a:p>
        </p:txBody>
      </p:sp>
      <p:sp>
        <p:nvSpPr>
          <p:cNvPr id="14" name="文本框 13"/>
          <p:cNvSpPr txBox="1"/>
          <p:nvPr>
            <p:custDataLst>
              <p:tags r:id="rId5"/>
            </p:custDataLst>
          </p:nvPr>
        </p:nvSpPr>
        <p:spPr>
          <a:xfrm>
            <a:off x="8211820" y="3390900"/>
            <a:ext cx="2808000" cy="2353310"/>
          </a:xfrm>
          <a:prstGeom prst="rect">
            <a:avLst/>
          </a:prstGeom>
          <a:noFill/>
        </p:spPr>
        <p:txBody>
          <a:bodyPr wrap="square" rtlCol="0">
            <a:spAutoFit/>
          </a:bodyPr>
          <a:p>
            <a:pPr algn="just" fontAlgn="auto">
              <a:lnSpc>
                <a:spcPct val="150000"/>
              </a:lnSpc>
              <a:spcBef>
                <a:spcPts val="0"/>
              </a:spcBef>
              <a:spcAft>
                <a:spcPts val="0"/>
              </a:spcAft>
            </a:pPr>
            <a:r>
              <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rPr>
              <a:t>知识的提取和应用是指把所需的知识从记忆库中提取出来，并运用其去解决同类或类似课题的过程，是知识学习中必不可少的阶段，是检验知识理解和巩固情况的重要途径，也是加深理解和巩固，使知识系统化的重要方法。</a:t>
            </a:r>
            <a:endPar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949898"/>
            <a:ext cx="2647665" cy="460375"/>
          </a:xfrm>
          <a:prstGeom prst="rect">
            <a:avLst/>
          </a:prstGeom>
          <a:noFill/>
        </p:spPr>
        <p:txBody>
          <a:bodyPr wrap="square" rtlCol="0" anchor="ctr" anchorCtr="0">
            <a:spAutoFit/>
          </a:bodyPr>
          <a:p>
            <a:pPr algn="ctr"/>
            <a:r>
              <a:rPr lang="zh-CN" altLang="en-US" sz="2400" dirty="0">
                <a:solidFill>
                  <a:srgbClr val="990000"/>
                </a:solidFill>
                <a:latin typeface="Arial" panose="020B0604020202020204" pitchFamily="34" charset="0"/>
                <a:ea typeface="汉仪旗黑-55简" panose="00020600040101010101" charset="-122"/>
                <a:sym typeface="+mn-ea"/>
              </a:rPr>
              <a:t>（二）知识的保持</a:t>
            </a:r>
            <a:endParaRPr lang="zh-CN" altLang="en-US" sz="2400" dirty="0">
              <a:solidFill>
                <a:srgbClr val="990000"/>
              </a:solidFill>
              <a:latin typeface="Arial" panose="020B060402020202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1383665"/>
          </a:xfrm>
          <a:prstGeom prst="rect">
            <a:avLst/>
          </a:prstGeom>
          <a:noFill/>
        </p:spPr>
        <p:txBody>
          <a:bodyPr wrap="square" rtlCol="0">
            <a:spAutoFit/>
          </a:bodyPr>
          <a:p>
            <a:pPr algn="just" fontAlgn="auto">
              <a:lnSpc>
                <a:spcPct val="150000"/>
              </a:lnSpc>
              <a:spcBef>
                <a:spcPts val="0"/>
              </a:spcBef>
              <a:spcAft>
                <a:spcPts val="0"/>
              </a:spcAft>
              <a:buNone/>
            </a:pPr>
            <a:r>
              <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rPr>
              <a:t>保持是陈述性知识的学习的重要阶段，在学习过程中起着十分重要的作用，离开了保持，任何学习都是无意义的。</a:t>
            </a:r>
            <a:endParaRPr sz="1400" dirty="0">
              <a:solidFill>
                <a:schemeClr val="dk1"/>
              </a:solidFill>
              <a:latin typeface="Arial" panose="020B060402020202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949898"/>
            <a:ext cx="2647665" cy="460375"/>
          </a:xfrm>
          <a:prstGeom prst="rect">
            <a:avLst/>
          </a:prstGeom>
          <a:noFill/>
        </p:spPr>
        <p:txBody>
          <a:bodyPr wrap="square" rtlCol="0" anchor="ctr" anchorCtr="0">
            <a:spAutoFit/>
          </a:bodyPr>
          <a:p>
            <a:pPr algn="ctr"/>
            <a:r>
              <a:rPr lang="zh-CN" altLang="en-US" sz="2400" dirty="0">
                <a:solidFill>
                  <a:srgbClr val="990000"/>
                </a:solidFill>
                <a:latin typeface="Arial" panose="020B0604020202020204" pitchFamily="34" charset="0"/>
                <a:ea typeface="汉仪旗黑-55简" panose="00020600040101010101" charset="-122"/>
                <a:sym typeface="+mn-ea"/>
              </a:rPr>
              <a:t>（一）知识的获得</a:t>
            </a:r>
            <a:endParaRPr lang="zh-CN" altLang="en-US" sz="2400" dirty="0">
              <a:solidFill>
                <a:srgbClr val="990000"/>
              </a:solidFill>
              <a:latin typeface="Arial" panose="020B060402020202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2676525"/>
          </a:xfrm>
          <a:prstGeom prst="rect">
            <a:avLst/>
          </a:prstGeom>
          <a:noFill/>
        </p:spPr>
        <p:txBody>
          <a:bodyPr wrap="square" rtlCol="0">
            <a:spAutoFit/>
          </a:bodyPr>
          <a:p>
            <a:pPr algn="just" eaLnBrk="1" latinLnBrk="0" hangingPunct="1">
              <a:lnSpc>
                <a:spcPct val="150000"/>
              </a:lnSpc>
            </a:pPr>
            <a:r>
              <a:rPr sz="1400" dirty="0" smtClean="0">
                <a:latin typeface="微软雅黑" panose="020B0503020204020204" charset="-122"/>
                <a:ea typeface="微软雅黑" panose="020B0503020204020204" charset="-122"/>
                <a:sym typeface="+mn-ea"/>
              </a:rPr>
              <a:t>知识的获得</a:t>
            </a:r>
            <a:r>
              <a:rPr lang="zh-CN" altLang="en-US" sz="1400" dirty="0" smtClean="0">
                <a:latin typeface="微软雅黑" panose="020B0503020204020204" charset="-122"/>
                <a:ea typeface="微软雅黑" panose="020B0503020204020204" charset="-122"/>
                <a:sym typeface="+mn-ea"/>
              </a:rPr>
              <a:t>是知识学习的第一个阶段</a:t>
            </a:r>
            <a:r>
              <a:rPr sz="1400" dirty="0" smtClean="0">
                <a:latin typeface="微软雅黑" panose="020B0503020204020204" charset="-122"/>
                <a:ea typeface="微软雅黑" panose="020B0503020204020204" charset="-122"/>
                <a:sym typeface="+mn-ea"/>
              </a:rPr>
              <a:t>。知识获得过程主要是主体通过对新知识的理解实现的。</a:t>
            </a:r>
            <a:endParaRPr lang="en-US" sz="1400" dirty="0" smtClean="0">
              <a:latin typeface="微软雅黑" panose="020B0503020204020204" charset="-122"/>
              <a:ea typeface="微软雅黑" panose="020B0503020204020204" charset="-122"/>
            </a:endParaRPr>
          </a:p>
          <a:p>
            <a:pPr algn="just" eaLnBrk="1" latinLnBrk="0" hangingPunct="1">
              <a:lnSpc>
                <a:spcPct val="150000"/>
              </a:lnSpc>
            </a:pPr>
            <a:r>
              <a:rPr lang="zh-CN" altLang="en-US" sz="1400" dirty="0" smtClean="0">
                <a:latin typeface="微软雅黑" panose="020B0503020204020204" charset="-122"/>
                <a:ea typeface="微软雅黑" panose="020B0503020204020204" charset="-122"/>
                <a:sym typeface="+mn-ea"/>
              </a:rPr>
              <a:t>要理解新信息的意义，必须获得充分的感性经验，其次必须对所获得的感性经验进行充分的思维加工，这是通过</a:t>
            </a:r>
            <a:r>
              <a:rPr lang="zh-CN" altLang="en-US" sz="1400" b="1" dirty="0" smtClean="0">
                <a:solidFill>
                  <a:srgbClr val="FF0000"/>
                </a:solidFill>
                <a:latin typeface="微软雅黑" panose="020B0503020204020204" charset="-122"/>
                <a:ea typeface="微软雅黑" panose="020B0503020204020204" charset="-122"/>
                <a:sym typeface="+mn-ea"/>
              </a:rPr>
              <a:t>直观</a:t>
            </a:r>
            <a:r>
              <a:rPr lang="zh-CN" altLang="en-US" sz="1400" dirty="0" smtClean="0">
                <a:latin typeface="微软雅黑" panose="020B0503020204020204" charset="-122"/>
                <a:ea typeface="微软雅黑" panose="020B0503020204020204" charset="-122"/>
                <a:sym typeface="+mn-ea"/>
              </a:rPr>
              <a:t>和</a:t>
            </a:r>
            <a:r>
              <a:rPr lang="zh-CN" altLang="en-US" sz="1400" b="1" dirty="0" smtClean="0">
                <a:solidFill>
                  <a:srgbClr val="FF0000"/>
                </a:solidFill>
                <a:latin typeface="微软雅黑" panose="020B0503020204020204" charset="-122"/>
                <a:ea typeface="微软雅黑" panose="020B0503020204020204" charset="-122"/>
                <a:sym typeface="+mn-ea"/>
              </a:rPr>
              <a:t>概括</a:t>
            </a:r>
            <a:r>
              <a:rPr lang="zh-CN" altLang="en-US" sz="1400" dirty="0" smtClean="0">
                <a:latin typeface="微软雅黑" panose="020B0503020204020204" charset="-122"/>
                <a:ea typeface="微软雅黑" panose="020B0503020204020204" charset="-122"/>
                <a:sym typeface="+mn-ea"/>
              </a:rPr>
              <a:t>两个环节来实现的。</a:t>
            </a:r>
            <a:endParaRPr sz="14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2" name="圆角矩形 1"/>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727835" y="699910"/>
            <a:ext cx="4072890"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（一）知识的获得</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866719" y="668244"/>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1210310" y="3058795"/>
            <a:ext cx="4457700" cy="16916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en-US" sz="2000" dirty="0" smtClean="0">
                <a:solidFill>
                  <a:srgbClr val="FF0000"/>
                </a:solidFill>
                <a:effectLst/>
                <a:latin typeface="微软雅黑" panose="020B0503020204020204" charset="-122"/>
                <a:ea typeface="微软雅黑" panose="020B0503020204020204" charset="-122"/>
                <a:sym typeface="+mn-ea"/>
              </a:rPr>
              <a:t>直观</a:t>
            </a:r>
            <a:r>
              <a:rPr lang="zh-CN" altLang="en-US" sz="2000" dirty="0" smtClean="0">
                <a:effectLst/>
                <a:latin typeface="微软雅黑" panose="020B0503020204020204" charset="-122"/>
                <a:ea typeface="微软雅黑" panose="020B0503020204020204" charset="-122"/>
                <a:sym typeface="+mn-ea"/>
              </a:rPr>
              <a:t>：是学生通过对感知材料的表面意义、表面特征进行加工，从而形成对有关事物具体的、特殊的、感性认识过程。</a:t>
            </a:r>
            <a:endParaRPr lang="zh-CN" altLang="zh-CN" sz="2000" kern="100" dirty="0">
              <a:solidFill>
                <a:schemeClr val="lt2">
                  <a:lumMod val="10000"/>
                </a:schemeClr>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20" name="文本框 19"/>
          <p:cNvSpPr txBox="1"/>
          <p:nvPr>
            <p:custDataLst>
              <p:tags r:id="rId3"/>
            </p:custDataLst>
          </p:nvPr>
        </p:nvSpPr>
        <p:spPr>
          <a:xfrm>
            <a:off x="1210310" y="2357755"/>
            <a:ext cx="4459605"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1. 知识直观</a:t>
            </a:r>
            <a:endPar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084092" y="1181732"/>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4300" t="8702" r="10673"/>
          <a:stretch>
            <a:fillRect/>
          </a:stretch>
        </p:blipFill>
        <p:spPr>
          <a:xfrm>
            <a:off x="6318885" y="175768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3" name="圆角矩形 2"/>
          <p:cNvSpPr/>
          <p:nvPr/>
        </p:nvSpPr>
        <p:spPr>
          <a:xfrm>
            <a:off x="1209675" y="5268453"/>
            <a:ext cx="8305800" cy="586173"/>
          </a:xfrm>
          <a:prstGeom prst="roundRect">
            <a:avLst/>
          </a:prstGeom>
          <a:solidFill>
            <a:schemeClr val="tx2">
              <a:lumMod val="20000"/>
              <a:lumOff val="80000"/>
            </a:schemeClr>
          </a:solidFill>
        </p:spPr>
        <p:txBody>
          <a:bodyPr wrap="square" anchor="ctr" anchorCtr="0">
            <a:spAutoFit/>
          </a:bodyPr>
          <a:p>
            <a:pPr marL="0" lvl="1" indent="-342900" fontAlgn="auto">
              <a:lnSpc>
                <a:spcPct val="120000"/>
              </a:lnSpc>
              <a:buClr>
                <a:srgbClr val="FF0000"/>
              </a:buClr>
              <a:buFont typeface="Wingdings" panose="05000000000000000000" charset="0"/>
              <a:buChar char="Ø"/>
            </a:pPr>
            <a:r>
              <a:rPr lang="zh-CN" altLang="en-US" sz="2400" b="1" dirty="0" smtClean="0">
                <a:solidFill>
                  <a:srgbClr val="0070C0"/>
                </a:solidFill>
                <a:latin typeface="宋体" panose="02010600030101010101" pitchFamily="2" charset="-122"/>
              </a:rPr>
              <a:t>直观的种类：实物直观、模像直观和言语的直观三种。</a:t>
            </a:r>
            <a:endParaRPr lang="zh-CN" altLang="en-US" sz="2400" b="1" dirty="0" smtClean="0">
              <a:solidFill>
                <a:srgbClr val="0070C0"/>
              </a:solidFill>
              <a:latin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randombar(horizontal)">
                                      <p:cBhvr>
                                        <p:cTn id="13" dur="500"/>
                                        <p:tgtEl>
                                          <p:spTgt spid="2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grpId="0" nodeType="clickEffect">
                                  <p:stCondLst>
                                    <p:cond delay="0"/>
                                  </p:stCondLst>
                                  <p:childTnLst>
                                    <p:set>
                                      <p:cBhvr>
                                        <p:cTn id="20" dur="2000" fill="hold">
                                          <p:stCondLst>
                                            <p:cond delay="0"/>
                                          </p:stCondLst>
                                        </p:cTn>
                                        <p:tgtEl>
                                          <p:spTgt spid="3"/>
                                        </p:tgtEl>
                                        <p:attrNameLst>
                                          <p:attrName>style.visibility</p:attrName>
                                        </p:attrNameLst>
                                      </p:cBhvr>
                                      <p:to>
                                        <p:strVal val="visible"/>
                                      </p:to>
                                    </p:set>
                                    <p:anim calcmode="lin" valueType="num">
                                      <p:cBhvr additive="base">
                                        <p:cTn id="21" dur="2000" fill="hold"/>
                                        <p:tgtEl>
                                          <p:spTgt spid="3"/>
                                        </p:tgtEl>
                                        <p:attrNameLst>
                                          <p:attrName>ppt_x</p:attrName>
                                        </p:attrNameLst>
                                      </p:cBhvr>
                                      <p:tavLst>
                                        <p:tav tm="0">
                                          <p:val>
                                            <p:strVal val="#ppt_x"/>
                                          </p:val>
                                        </p:tav>
                                        <p:tav tm="100000">
                                          <p:val>
                                            <p:strVal val="#ppt_x"/>
                                          </p:val>
                                        </p:tav>
                                      </p:tavLst>
                                    </p:anim>
                                    <p:anim calcmode="lin" valueType="num">
                                      <p:cBhvr additive="base">
                                        <p:cTn id="22"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94600" y="302400"/>
            <a:ext cx="11602796" cy="6253188"/>
          </a:xfrm>
          <a:prstGeom prst="roundRect">
            <a:avLst>
              <a:gd name="adj" fmla="val 1605"/>
            </a:avLst>
          </a:prstGeom>
          <a:solidFill>
            <a:srgbClr val="211F1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12" name="图片 1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3" name="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14" name="图片 13"/>
          <p:cNvPicPr>
            <a:picLocks noChangeAspect="1"/>
          </p:cNvPicPr>
          <p:nvPr>
            <p:custDataLst>
              <p:tags r:id="rId6"/>
            </p:custDataLst>
          </p:nvPr>
        </p:nvPicPr>
        <p:blipFill rotWithShape="1">
          <a:blip r:embed="rId7"/>
          <a:srcRect t="767" b="767"/>
          <a:stretch>
            <a:fillRect/>
          </a:stretch>
        </p:blipFill>
        <p:spPr>
          <a:xfrm>
            <a:off x="591839" y="1679332"/>
            <a:ext cx="5429919" cy="3822979"/>
          </a:xfrm>
          <a:prstGeom prst="rect">
            <a:avLst/>
          </a:prstGeom>
        </p:spPr>
      </p:pic>
      <p:sp>
        <p:nvSpPr>
          <p:cNvPr id="17" name="Title 6"/>
          <p:cNvSpPr txBox="1"/>
          <p:nvPr>
            <p:custDataLst>
              <p:tags r:id="rId8"/>
            </p:custDataLst>
          </p:nvPr>
        </p:nvSpPr>
        <p:spPr>
          <a:xfrm>
            <a:off x="598815" y="5791265"/>
            <a:ext cx="11001345" cy="39800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800" spc="50" dirty="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实物直观即通过直接感知要学习的实际事物而进行的一种直观方式。</a:t>
            </a:r>
            <a:endParaRPr lang="zh-CN" altLang="en-US" sz="1800" spc="50" dirty="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9" name="Title 6"/>
          <p:cNvSpPr txBox="1"/>
          <p:nvPr>
            <p:custDataLst>
              <p:tags r:id="rId9"/>
            </p:custDataLst>
          </p:nvPr>
        </p:nvSpPr>
        <p:spPr>
          <a:xfrm>
            <a:off x="607662" y="608400"/>
            <a:ext cx="10976677" cy="626701"/>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0"/>
              </a:spcBef>
              <a:spcAft>
                <a:spcPts val="800"/>
              </a:spcAft>
              <a:buSzPct val="100000"/>
              <a:buNone/>
            </a:pPr>
            <a:r>
              <a:rPr lang="zh-CN" altLang="en-US" sz="3200" b="1" spc="300" dirty="0">
                <a:ln w="3175">
                  <a:noFill/>
                  <a:prstDash val="dash"/>
                </a:ln>
                <a:solidFill>
                  <a:srgbClr val="FEC000"/>
                </a:solidFill>
                <a:latin typeface="微软雅黑" panose="020B0503020204020204" charset="-122"/>
                <a:ea typeface="微软雅黑" panose="020B0503020204020204" charset="-122"/>
                <a:cs typeface="微软雅黑" panose="020B0503020204020204" charset="-122"/>
              </a:rPr>
              <a:t>实物直观</a:t>
            </a:r>
            <a:endParaRPr lang="zh-CN" altLang="en-US" sz="3200" b="1" spc="300" dirty="0">
              <a:ln w="3175">
                <a:noFill/>
                <a:prstDash val="dash"/>
              </a:ln>
              <a:solidFill>
                <a:srgbClr val="FEC000"/>
              </a:solidFill>
              <a:latin typeface="微软雅黑" panose="020B0503020204020204" charset="-122"/>
              <a:ea typeface="微软雅黑" panose="020B0503020204020204" charset="-122"/>
              <a:cs typeface="微软雅黑" panose="020B0503020204020204" charset="-122"/>
            </a:endParaRPr>
          </a:p>
        </p:txBody>
      </p:sp>
      <p:pic>
        <p:nvPicPr>
          <p:cNvPr id="23" name="图片 22"/>
          <p:cNvPicPr>
            <a:picLocks noChangeAspect="1"/>
          </p:cNvPicPr>
          <p:nvPr>
            <p:custDataLst>
              <p:tags r:id="rId10"/>
            </p:custDataLst>
          </p:nvPr>
        </p:nvPicPr>
        <p:blipFill rotWithShape="1">
          <a:blip r:embed="rId11"/>
          <a:srcRect l="164" r="164"/>
          <a:stretch>
            <a:fillRect/>
          </a:stretch>
        </p:blipFill>
        <p:spPr>
          <a:xfrm>
            <a:off x="6136058" y="1679332"/>
            <a:ext cx="5429919" cy="382297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2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94600" y="302400"/>
            <a:ext cx="11602796" cy="6253188"/>
          </a:xfrm>
          <a:prstGeom prst="roundRect">
            <a:avLst>
              <a:gd name="adj" fmla="val 1605"/>
            </a:avLst>
          </a:prstGeom>
          <a:solidFill>
            <a:srgbClr val="211F1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12" name="图片 1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3" name="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62468" name="Picture 7" descr="timg?image&amp;quality=80&amp;size=b9999_10000&amp;sec=1510632430436&amp;di=6c8a8b7325f860d16704bb9fc311454a&amp;imgtype=jpg&amp;src=http%3A%2F%2Fimg4"/>
          <p:cNvPicPr>
            <a:picLocks noChangeAspect="1" noChangeArrowheads="1"/>
          </p:cNvPicPr>
          <p:nvPr/>
        </p:nvPicPr>
        <p:blipFill>
          <a:blip r:embed="rId6" cstate="print"/>
          <a:srcRect/>
          <a:stretch>
            <a:fillRect/>
          </a:stretch>
        </p:blipFill>
        <p:spPr bwMode="auto">
          <a:xfrm>
            <a:off x="591820" y="1679575"/>
            <a:ext cx="5429250" cy="3822700"/>
          </a:xfrm>
          <a:prstGeom prst="rect">
            <a:avLst/>
          </a:prstGeom>
          <a:noFill/>
          <a:ln w="9525">
            <a:noFill/>
            <a:miter lim="800000"/>
            <a:headEnd/>
            <a:tailEnd/>
          </a:ln>
        </p:spPr>
      </p:pic>
      <p:sp>
        <p:nvSpPr>
          <p:cNvPr id="17" name="Title 6"/>
          <p:cNvSpPr txBox="1"/>
          <p:nvPr>
            <p:custDataLst>
              <p:tags r:id="rId7"/>
            </p:custDataLst>
          </p:nvPr>
        </p:nvSpPr>
        <p:spPr>
          <a:xfrm>
            <a:off x="598815" y="5791265"/>
            <a:ext cx="11001345" cy="39800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800" spc="0">
                <a:solidFill>
                  <a:schemeClr val="bg1"/>
                </a:solidFill>
                <a:uFillTx/>
                <a:latin typeface="微软雅黑" panose="020B0503020204020204" charset="-122"/>
                <a:ea typeface="微软雅黑" panose="020B0503020204020204" charset="-122"/>
                <a:sym typeface="+mn-ea"/>
              </a:rPr>
              <a:t>所谓模象直观即通过对事物的模象的直接感知而进行的一种直观方式。</a:t>
            </a:r>
            <a:endParaRPr lang="zh-CN" altLang="en-US" sz="1800" spc="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Title 6"/>
          <p:cNvSpPr txBox="1"/>
          <p:nvPr>
            <p:custDataLst>
              <p:tags r:id="rId8"/>
            </p:custDataLst>
          </p:nvPr>
        </p:nvSpPr>
        <p:spPr>
          <a:xfrm>
            <a:off x="607662" y="608400"/>
            <a:ext cx="10976677" cy="626701"/>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0"/>
              </a:spcBef>
              <a:spcAft>
                <a:spcPts val="800"/>
              </a:spcAft>
              <a:buSzPct val="100000"/>
              <a:buNone/>
            </a:pPr>
            <a:r>
              <a:rPr lang="zh-CN" altLang="en-US" sz="3200" b="1">
                <a:solidFill>
                  <a:srgbClr val="FFC000"/>
                </a:solidFill>
                <a:latin typeface="微软雅黑" panose="020B0503020204020204" charset="-122"/>
                <a:ea typeface="微软雅黑" panose="020B0503020204020204" charset="-122"/>
                <a:sym typeface="+mn-ea"/>
              </a:rPr>
              <a:t>模象直观</a:t>
            </a:r>
            <a:endParaRPr lang="zh-CN" altLang="en-US" sz="3200" b="1" spc="300" dirty="0">
              <a:ln w="3175">
                <a:noFill/>
                <a:prstDash val="dash"/>
              </a:ln>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pic>
        <p:nvPicPr>
          <p:cNvPr id="62469" name="Picture 13" descr="timg?image&amp;quality=80&amp;size=b9999_10000&amp;sec=1510805863254&amp;di=6a75bc7bccfef3b607c990794887ef83&amp;imgtype=0&amp;src=http%3A%2F%2Fwww"/>
          <p:cNvPicPr>
            <a:picLocks noChangeAspect="1" noChangeArrowheads="1"/>
          </p:cNvPicPr>
          <p:nvPr/>
        </p:nvPicPr>
        <p:blipFill>
          <a:blip r:embed="rId9" cstate="print"/>
          <a:srcRect/>
          <a:stretch>
            <a:fillRect/>
          </a:stretch>
        </p:blipFill>
        <p:spPr bwMode="auto">
          <a:xfrm>
            <a:off x="6136005" y="1679575"/>
            <a:ext cx="5429250" cy="382270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a:off x="294600" y="302400"/>
            <a:ext cx="11602796" cy="6253188"/>
          </a:xfrm>
          <a:prstGeom prst="roundRect">
            <a:avLst>
              <a:gd name="adj" fmla="val 1605"/>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12" name="图片 1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3" name="图片 1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17" name="Title 6"/>
          <p:cNvSpPr txBox="1"/>
          <p:nvPr>
            <p:custDataLst>
              <p:tags r:id="rId6"/>
            </p:custDataLst>
          </p:nvPr>
        </p:nvSpPr>
        <p:spPr>
          <a:xfrm>
            <a:off x="607695" y="1679575"/>
            <a:ext cx="5588000" cy="3822065"/>
          </a:xfrm>
          <a:prstGeom prst="rect">
            <a:avLst/>
          </a:prstGeom>
          <a:noFill/>
          <a:ln w="3175">
            <a:noFill/>
            <a:prstDash val="dash"/>
          </a:ln>
        </p:spPr>
        <p:txBody>
          <a:bodyPr wrap="square" lIns="72000" tIns="36000" rIns="72000" bIns="360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a:lnSpc>
                <a:spcPct val="130000"/>
              </a:lnSpc>
              <a:spcBef>
                <a:spcPts val="0"/>
              </a:spcBef>
              <a:spcAft>
                <a:spcPts val="800"/>
              </a:spcAft>
              <a:buSzPct val="100000"/>
              <a:buNone/>
            </a:pPr>
            <a:r>
              <a:rPr lang="zh-CN" altLang="en-US" sz="1800">
                <a:solidFill>
                  <a:schemeClr val="bg1"/>
                </a:solidFill>
                <a:latin typeface="微软雅黑" panose="020B0503020204020204" charset="-122"/>
                <a:ea typeface="微软雅黑" panose="020B0503020204020204" charset="-122"/>
                <a:sym typeface="+mn-ea"/>
              </a:rPr>
              <a:t>言语直观是在形象化的语言作用下，通过学生对语言的物质形式（语音、字形）的感知及对语义的理解而进行的一种直观形式。</a:t>
            </a:r>
            <a:endParaRPr lang="zh-CN" altLang="en-US" sz="1800">
              <a:solidFill>
                <a:schemeClr val="bg1"/>
              </a:solidFill>
              <a:latin typeface="微软雅黑" panose="020B0503020204020204" charset="-122"/>
              <a:ea typeface="微软雅黑" panose="020B0503020204020204" charset="-122"/>
              <a:sym typeface="+mn-ea"/>
            </a:endParaRPr>
          </a:p>
          <a:p>
            <a:pPr marL="0" lvl="0" indent="0" algn="just">
              <a:lnSpc>
                <a:spcPct val="130000"/>
              </a:lnSpc>
              <a:spcBef>
                <a:spcPts val="0"/>
              </a:spcBef>
              <a:spcAft>
                <a:spcPts val="800"/>
              </a:spcAft>
              <a:buSzPct val="100000"/>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sym typeface="+mn-ea"/>
              </a:rPr>
              <a:t>孔乙己是站着喝酒而穿长衫的唯一的人。他身材很高大；青白脸色，皱纹间时常夹些伤痕；一部乱蓬蓬的花白的胡子。穿的虽然是长衫，可是又脏又破，似乎十多年没有补，也没有洗。他对人说话，总是满口之乎者也，叫人半懂不懂的 。</a:t>
            </a:r>
            <a:endParaRPr lang="zh-CN" altLang="en-US" sz="1800" spc="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Title 6"/>
          <p:cNvSpPr txBox="1"/>
          <p:nvPr>
            <p:custDataLst>
              <p:tags r:id="rId7"/>
            </p:custDataLst>
          </p:nvPr>
        </p:nvSpPr>
        <p:spPr>
          <a:xfrm>
            <a:off x="607662" y="608400"/>
            <a:ext cx="10976677" cy="626701"/>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0"/>
              </a:spcBef>
              <a:spcAft>
                <a:spcPts val="800"/>
              </a:spcAft>
              <a:buSzPct val="100000"/>
              <a:buNone/>
            </a:pPr>
            <a:r>
              <a:rPr lang="zh-CN" altLang="en-US" sz="3200" b="1">
                <a:solidFill>
                  <a:srgbClr val="FFC000"/>
                </a:solidFill>
                <a:latin typeface="微软雅黑" panose="020B0503020204020204" charset="-122"/>
                <a:ea typeface="微软雅黑" panose="020B0503020204020204" charset="-122"/>
                <a:sym typeface="+mn-ea"/>
              </a:rPr>
              <a:t>言语直观</a:t>
            </a:r>
            <a:endParaRPr lang="zh-CN" altLang="en-US" sz="3200" b="1" spc="300" dirty="0">
              <a:ln w="3175">
                <a:noFill/>
                <a:prstDash val="dash"/>
              </a:ln>
              <a:solidFill>
                <a:srgbClr val="FFC000"/>
              </a:solidFill>
              <a:latin typeface="微软雅黑" panose="020B0503020204020204" charset="-122"/>
              <a:ea typeface="微软雅黑" panose="020B0503020204020204" charset="-122"/>
              <a:cs typeface="微软雅黑" panose="020B0503020204020204" charset="-122"/>
              <a:sym typeface="+mn-ea"/>
            </a:endParaRPr>
          </a:p>
        </p:txBody>
      </p:sp>
      <p:pic>
        <p:nvPicPr>
          <p:cNvPr id="64517" name="Picture 7" descr="timg?image&amp;quality=80&amp;size=b9999_10000&amp;sec=1511227612&amp;di=e62eba22f70627f17ef5c394e760a0c3&amp;imgtype=jpg&amp;er=1&amp;src=http%3A%2F%2Fpic"/>
          <p:cNvPicPr>
            <a:picLocks noChangeAspect="1" noChangeArrowheads="1"/>
          </p:cNvPicPr>
          <p:nvPr/>
        </p:nvPicPr>
        <p:blipFill>
          <a:blip r:embed="rId8" cstate="print"/>
          <a:srcRect/>
          <a:stretch>
            <a:fillRect/>
          </a:stretch>
        </p:blipFill>
        <p:spPr bwMode="auto">
          <a:xfrm>
            <a:off x="6707505" y="2088515"/>
            <a:ext cx="4876800" cy="3004185"/>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710690" y="1019633"/>
            <a:ext cx="7393305" cy="607695"/>
          </a:xfrm>
          <a:prstGeom prst="rect">
            <a:avLst/>
          </a:prstGeom>
          <a:noFill/>
          <a:effectLst/>
        </p:spPr>
        <p:txBody>
          <a:bodyPr wrap="square" rtlCol="0" anchor="ctr" anchorCtr="0">
            <a:spAutoFit/>
          </a:bodyPr>
          <a:p>
            <a:pPr>
              <a:lnSpc>
                <a:spcPct val="120000"/>
              </a:lnSpc>
            </a:pPr>
            <a:r>
              <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在教学过程中，如何提高知识直观的效果呢？</a:t>
            </a:r>
            <a:endPar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849574" y="9508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152002"/>
            <a:ext cx="2076450" cy="2076450"/>
          </a:xfrm>
          <a:prstGeom prst="rect">
            <a:avLst/>
          </a:prstGeom>
        </p:spPr>
      </p:pic>
      <p:sp>
        <p:nvSpPr>
          <p:cNvPr id="8" name="任意多边形: 形状 7"/>
          <p:cNvSpPr/>
          <p:nvPr>
            <p:custDataLst>
              <p:tags r:id="rId5"/>
            </p:custDataLst>
          </p:nvPr>
        </p:nvSpPr>
        <p:spPr>
          <a:xfrm>
            <a:off x="2221870" y="315200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76108" y="339489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68540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293769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53092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210587" y="368540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3270885" y="3959860"/>
            <a:ext cx="1668145" cy="163004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（1）灵活选用实物直观和模象直观。实物直观给人以真实感、亲切感。</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4" name="文本框 3"/>
          <p:cNvSpPr txBox="1"/>
          <p:nvPr>
            <p:custDataLst>
              <p:tags r:id="rId12"/>
            </p:custDataLst>
          </p:nvPr>
        </p:nvSpPr>
        <p:spPr>
          <a:xfrm>
            <a:off x="5121910" y="2618740"/>
            <a:ext cx="146875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（2）加强词与形象的配合。</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7" name="文本框 16"/>
          <p:cNvSpPr txBox="1"/>
          <p:nvPr>
            <p:custDataLst>
              <p:tags r:id="rId13"/>
            </p:custDataLst>
          </p:nvPr>
        </p:nvSpPr>
        <p:spPr>
          <a:xfrm>
            <a:off x="6590665" y="4114165"/>
            <a:ext cx="209931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（3）运用感知规律，突出直观对象的特点。</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8" name="文本框 17"/>
          <p:cNvSpPr txBox="1"/>
          <p:nvPr>
            <p:custDataLst>
              <p:tags r:id="rId14"/>
            </p:custDataLst>
          </p:nvPr>
        </p:nvSpPr>
        <p:spPr>
          <a:xfrm>
            <a:off x="8460105" y="2618740"/>
            <a:ext cx="1801495"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（4）培养学生的观察能力。</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
        <p:nvSpPr>
          <p:cNvPr id="19" name="文本框 18"/>
          <p:cNvSpPr txBox="1"/>
          <p:nvPr>
            <p:custDataLst>
              <p:tags r:id="rId15"/>
            </p:custDataLst>
          </p:nvPr>
        </p:nvSpPr>
        <p:spPr>
          <a:xfrm>
            <a:off x="10125075" y="4212590"/>
            <a:ext cx="1731010" cy="706755"/>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20204" pitchFamily="34" charset="0"/>
                <a:ea typeface="汉仪旗黑-55简" panose="00020600040101010101" charset="-122"/>
                <a:cs typeface="黑体" panose="02010609060101010101" charset="-122"/>
              </a:rPr>
              <a:t>（5）让学生充分参与直观的过程。</a:t>
            </a:r>
            <a:endParaRPr lang="zh-CN" altLang="en-US" sz="1600" dirty="0">
              <a:solidFill>
                <a:schemeClr val="dk1"/>
              </a:solidFill>
              <a:latin typeface="Arial" panose="020B0604020202020204" pitchFamily="34" charset="0"/>
              <a:ea typeface="汉仪旗黑-55简" panose="00020600040101010101" charset="-122"/>
              <a:cs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294600" y="302400"/>
            <a:ext cx="11602796" cy="6253188"/>
          </a:xfrm>
          <a:prstGeom prst="rect">
            <a:avLst/>
          </a:prstGeom>
          <a:solidFill>
            <a:srgbClr val="EC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7" name="图片 6"/>
          <p:cNvPicPr/>
          <p:nvPr>
            <p:custDataLst>
              <p:tags r:id="rId5"/>
            </p:custDataLst>
          </p:nvPr>
        </p:nvPicPr>
        <p:blipFill>
          <a:blip r:embed="rId6"/>
          <a:srcRect t="4904" b="4904"/>
          <a:stretch>
            <a:fillRect/>
          </a:stretch>
        </p:blipFill>
        <p:spPr>
          <a:xfrm>
            <a:off x="6171599" y="2939578"/>
            <a:ext cx="5417581" cy="3310022"/>
          </a:xfrm>
          <a:prstGeom prst="rect">
            <a:avLst/>
          </a:prstGeom>
        </p:spPr>
      </p:pic>
      <p:pic>
        <p:nvPicPr>
          <p:cNvPr id="2" name="图片 1"/>
          <p:cNvPicPr/>
          <p:nvPr>
            <p:custDataLst>
              <p:tags r:id="rId7"/>
            </p:custDataLst>
          </p:nvPr>
        </p:nvPicPr>
        <p:blipFill>
          <a:blip r:embed="rId8"/>
          <a:srcRect t="8541" b="8541"/>
          <a:stretch>
            <a:fillRect/>
          </a:stretch>
        </p:blipFill>
        <p:spPr>
          <a:xfrm>
            <a:off x="602819" y="2939578"/>
            <a:ext cx="5417581" cy="3310022"/>
          </a:xfrm>
          <a:prstGeom prst="rect">
            <a:avLst/>
          </a:prstGeom>
        </p:spPr>
      </p:pic>
      <p:sp>
        <p:nvSpPr>
          <p:cNvPr id="4" name="Title 6"/>
          <p:cNvSpPr txBox="1"/>
          <p:nvPr>
            <p:custDataLst>
              <p:tags r:id="rId9"/>
            </p:custDataLst>
          </p:nvPr>
        </p:nvSpPr>
        <p:spPr>
          <a:xfrm>
            <a:off x="605369" y="608400"/>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rPr>
              <a:t>（1）灵活选用实物直观和模象直观</a:t>
            </a:r>
            <a:endPar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10"/>
            </p:custDataLst>
          </p:nvPr>
        </p:nvSpPr>
        <p:spPr>
          <a:xfrm>
            <a:off x="609957" y="1386301"/>
            <a:ext cx="10976673" cy="1247277"/>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46990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251553963"/>
                </a:ext>
              </a:extLst>
            </a:pPr>
            <a:r>
              <a:rPr lang="zh-CN" altLang="en-US" sz="1800" spc="5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心理学家曾经研究过实物直观和模象直观对掌握花的构造的不同效果。该实验把学生分成能力相等的两组：一组为实物学习组，一组为挂图学习组。实物学习组的学生，实际到花园去观察各式各样花的构造；挂图学习组只在教室内根据放大了的挂图来学习花的构造。</a:t>
            </a:r>
            <a:endParaRPr lang="zh-CN" altLang="en-US" sz="1800" spc="5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294600" y="302400"/>
            <a:ext cx="11602796" cy="6253188"/>
          </a:xfrm>
          <a:prstGeom prst="rect">
            <a:avLst/>
          </a:prstGeom>
          <a:solidFill>
            <a:srgbClr val="EC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4" name="Title 6"/>
          <p:cNvSpPr txBox="1"/>
          <p:nvPr>
            <p:custDataLst>
              <p:tags r:id="rId5"/>
            </p:custDataLst>
          </p:nvPr>
        </p:nvSpPr>
        <p:spPr>
          <a:xfrm>
            <a:off x="605369" y="608400"/>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rPr>
              <a:t>（1）灵活选用实物直观和模象直观</a:t>
            </a:r>
            <a:endPar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6"/>
            </p:custDataLst>
          </p:nvPr>
        </p:nvSpPr>
        <p:spPr>
          <a:xfrm>
            <a:off x="610235" y="1386205"/>
            <a:ext cx="10976610" cy="48564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444500" algn="just" fontAlgn="auto">
              <a:lnSpc>
                <a:spcPct val="150000"/>
              </a:lnSpc>
              <a:buNone/>
              <a:extLst>
                <a:ext uri="{35155182-B16C-46BC-9424-99874614C6A1}">
                  <wpsdc:indentchars xmlns:wpsdc="http://www.wps.cn/officeDocument/2017/drawingmlCustomData" val="200" checksum="3575761601"/>
                </a:ext>
              </a:extLst>
            </a:pPr>
            <a:r>
              <a:rPr lang="zh-CN" altLang="en-US" sz="1800" b="1">
                <a:latin typeface="宋体" panose="02010600030101010101" pitchFamily="2" charset="-122"/>
                <a:ea typeface="宋体" panose="02010600030101010101" pitchFamily="2" charset="-122"/>
                <a:sym typeface="+mn-ea"/>
              </a:rPr>
              <a:t>两组学习时间相等。事后以有关花的知识与实物辨认两种方式来测量两组的学习成绩。结果发现挂图学习组在两方面的成绩均较实物学习组为优。形成这一现象的主要原因就是实物学习组的学生受到过多无关刺激的干扰，不能从众多的刺激中发现事物的本质要素，不能很快地把握到要点。以上实验说明模象直观一般比实物直观教学效果好。</a:t>
            </a:r>
            <a:endParaRPr lang="zh-CN" altLang="en-US" sz="1800" dirty="0" smtClean="0">
              <a:latin typeface="宋体" panose="02010600030101010101" pitchFamily="2" charset="-122"/>
              <a:ea typeface="宋体" panose="02010600030101010101" pitchFamily="2" charset="-122"/>
            </a:endParaRPr>
          </a:p>
          <a:p>
            <a:pPr marL="0" indent="444500" algn="just" fontAlgn="auto">
              <a:lnSpc>
                <a:spcPct val="150000"/>
              </a:lnSpc>
              <a:buNone/>
              <a:extLst>
                <a:ext uri="{35155182-B16C-46BC-9424-99874614C6A1}">
                  <wpsdc:indentchars xmlns:wpsdc="http://www.wps.cn/officeDocument/2017/drawingmlCustomData" val="200" checksum="3575761601"/>
                </a:ext>
              </a:extLst>
            </a:pPr>
            <a:r>
              <a:rPr lang="zh-CN" altLang="en-US" sz="1800" b="1">
                <a:ea typeface="楷体_GB2312" panose="02010609030101010101" pitchFamily="49" charset="-122"/>
                <a:sym typeface="+mn-ea"/>
              </a:rPr>
              <a:t>一般而言，模象直观的教学效果优于实物直观。这一结论只限于知识的初级学习阶段。</a:t>
            </a:r>
            <a:endParaRPr lang="zh-CN" altLang="en-US" sz="1800" b="1" dirty="0" smtClean="0">
              <a:ea typeface="楷体_GB2312" panose="02010609030101010101" pitchFamily="49" charset="-122"/>
            </a:endParaRPr>
          </a:p>
          <a:p>
            <a:pPr marL="0" indent="444500" algn="just" fontAlgn="auto">
              <a:lnSpc>
                <a:spcPct val="150000"/>
              </a:lnSpc>
              <a:buNone/>
              <a:extLst>
                <a:ext uri="{35155182-B16C-46BC-9424-99874614C6A1}">
                  <wpsdc:indentchars xmlns:wpsdc="http://www.wps.cn/officeDocument/2017/drawingmlCustomData" val="200" checksum="3575761601"/>
                </a:ext>
              </a:extLst>
            </a:pPr>
            <a:r>
              <a:rPr lang="zh-CN" altLang="en-US" sz="1800" b="1">
                <a:ea typeface="楷体_GB2312" panose="02010609030101010101" pitchFamily="49" charset="-122"/>
                <a:sym typeface="+mn-ea"/>
              </a:rPr>
              <a:t>先进行模象直观，在获得基本的要领和原理后再进行实物直观，比一开始就进行实物直观的学习效果好。</a:t>
            </a:r>
            <a:endParaRPr lang="zh-CN" altLang="en-US" sz="1800" spc="5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294600" y="302400"/>
            <a:ext cx="11602796" cy="6253188"/>
          </a:xfrm>
          <a:prstGeom prst="rect">
            <a:avLst/>
          </a:prstGeom>
          <a:solidFill>
            <a:srgbClr val="EC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4" name="Title 6"/>
          <p:cNvSpPr txBox="1"/>
          <p:nvPr>
            <p:custDataLst>
              <p:tags r:id="rId5"/>
            </p:custDataLst>
          </p:nvPr>
        </p:nvSpPr>
        <p:spPr>
          <a:xfrm>
            <a:off x="605369" y="608400"/>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lang="zh-CN" altLang="en-US" sz="3200" b="1" spc="300" noProof="0">
                <a:ln w="3175">
                  <a:noFill/>
                  <a:prstDash val="dash"/>
                </a:ln>
                <a:solidFill>
                  <a:srgbClr val="488584"/>
                </a:solidFill>
                <a:uLnTx/>
                <a:uFillTx/>
                <a:latin typeface="微软雅黑" panose="020B0503020204020204" charset="-122"/>
                <a:ea typeface="微软雅黑" panose="020B0503020204020204" charset="-122"/>
                <a:cs typeface="微软雅黑" panose="020B0503020204020204" charset="-122"/>
                <a:sym typeface="+mn-ea"/>
              </a:rPr>
              <a:t>（2）加强词与形象的配合</a:t>
            </a:r>
            <a:endPar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endParaRPr>
          </a:p>
        </p:txBody>
      </p:sp>
      <p:grpSp>
        <p:nvGrpSpPr>
          <p:cNvPr id="14857" name="Group 14857"/>
          <p:cNvGrpSpPr/>
          <p:nvPr>
            <p:custDataLst>
              <p:tags r:id="rId6"/>
            </p:custDataLst>
          </p:nvPr>
        </p:nvGrpSpPr>
        <p:grpSpPr>
          <a:xfrm>
            <a:off x="915244" y="1323879"/>
            <a:ext cx="4696095" cy="4912965"/>
            <a:chOff x="0" y="0"/>
            <a:chExt cx="5009165" cy="5240493"/>
          </a:xfrm>
        </p:grpSpPr>
        <p:sp>
          <p:nvSpPr>
            <p:cNvPr id="14855" name="Shape 14855"/>
            <p:cNvSpPr/>
            <p:nvPr>
              <p:custDataLst>
                <p:tags r:id="rId7"/>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8"/>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9"/>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10"/>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11"/>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12"/>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3"/>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4"/>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5"/>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6"/>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7"/>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8"/>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9"/>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20"/>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21"/>
            </p:custDataLst>
          </p:nvPr>
        </p:nvSpPr>
        <p:spPr>
          <a:xfrm>
            <a:off x="5493833" y="2109766"/>
            <a:ext cx="4845920" cy="787523"/>
          </a:xfrm>
          <a:prstGeom prst="rect">
            <a:avLst/>
          </a:prstGeom>
          <a:noFill/>
        </p:spPr>
        <p:txBody>
          <a:bodyPr wrap="square" rtlCol="0" anchor="ctr" anchorCtr="0">
            <a:noAutofit/>
          </a:bodyPr>
          <a:p>
            <a:r>
              <a:rPr lang="zh-CN" altLang="en-US" sz="2000" b="1" dirty="0" smtClean="0">
                <a:ea typeface="楷体_GB2312" panose="02010609030101010101" pitchFamily="49" charset="-122"/>
                <a:sym typeface="+mn-ea"/>
              </a:rPr>
              <a:t>首先应提供明确的观察目标，提出确切的观察指导，提示合理的观察程序。</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22"/>
            </p:custDataLst>
          </p:nvPr>
        </p:nvSpPr>
        <p:spPr>
          <a:xfrm>
            <a:off x="5963186" y="3526181"/>
            <a:ext cx="4845920" cy="787523"/>
          </a:xfrm>
          <a:prstGeom prst="rect">
            <a:avLst/>
          </a:prstGeom>
          <a:noFill/>
        </p:spPr>
        <p:txBody>
          <a:bodyPr wrap="square" rtlCol="0" anchor="ctr" anchorCtr="0">
            <a:noAutofit/>
          </a:bodyPr>
          <a:p>
            <a:r>
              <a:rPr lang="zh-CN" altLang="en-US" sz="2000" b="1" dirty="0" smtClean="0">
                <a:ea typeface="楷体_GB2312" panose="02010609030101010101" pitchFamily="49" charset="-122"/>
                <a:sym typeface="+mn-ea"/>
              </a:rPr>
              <a:t>其次，形象的直观结果应以确切的词加以表述，以检验直观效果并使对象的各组成要素进行分化。</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23"/>
            </p:custDataLst>
          </p:nvPr>
        </p:nvSpPr>
        <p:spPr>
          <a:xfrm>
            <a:off x="6481813" y="4921535"/>
            <a:ext cx="4845920" cy="787523"/>
          </a:xfrm>
          <a:prstGeom prst="rect">
            <a:avLst/>
          </a:prstGeom>
          <a:noFill/>
        </p:spPr>
        <p:txBody>
          <a:bodyPr wrap="square" rtlCol="0" anchor="ctr" anchorCtr="0">
            <a:noAutofit/>
          </a:bodyPr>
          <a:p>
            <a:r>
              <a:rPr lang="zh-CN" altLang="en-US" sz="2000" b="1" dirty="0" smtClean="0">
                <a:ea typeface="楷体_GB2312" panose="02010609030101010101" pitchFamily="49" charset="-122"/>
                <a:sym typeface="+mn-ea"/>
              </a:rPr>
              <a:t>再次，应依据教学任务选择合理的词与形象的结合方式。</a:t>
            </a:r>
            <a:endParaRPr lang="zh-CN" altLang="en-US" sz="2000" spc="150">
              <a:latin typeface="微软雅黑" panose="020B0503020204020204" charset="-122"/>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294600" y="302400"/>
            <a:ext cx="11602796" cy="6253188"/>
          </a:xfrm>
          <a:prstGeom prst="rect">
            <a:avLst/>
          </a:prstGeom>
          <a:solidFill>
            <a:srgbClr val="EC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4" name="Title 6"/>
          <p:cNvSpPr txBox="1"/>
          <p:nvPr>
            <p:custDataLst>
              <p:tags r:id="rId5"/>
            </p:custDataLst>
          </p:nvPr>
        </p:nvSpPr>
        <p:spPr>
          <a:xfrm>
            <a:off x="605369" y="608400"/>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lang="zh-CN" altLang="en-US" sz="3200" b="1" spc="300" noProof="0">
                <a:ln w="3175">
                  <a:noFill/>
                  <a:prstDash val="dash"/>
                </a:ln>
                <a:solidFill>
                  <a:srgbClr val="488584"/>
                </a:solidFill>
                <a:uLnTx/>
                <a:uFillTx/>
                <a:latin typeface="微软雅黑" panose="020B0503020204020204" charset="-122"/>
                <a:ea typeface="微软雅黑" panose="020B0503020204020204" charset="-122"/>
                <a:cs typeface="微软雅黑" panose="020B0503020204020204" charset="-122"/>
                <a:sym typeface="+mn-ea"/>
              </a:rPr>
              <a:t>（3）运用感知规律，突出直观对象的特点</a:t>
            </a:r>
            <a:endPar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6"/>
            </p:custDataLst>
          </p:nvPr>
        </p:nvSpPr>
        <p:spPr>
          <a:xfrm>
            <a:off x="1148715" y="4774565"/>
            <a:ext cx="9890125" cy="944245"/>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p:custDataLst>
              <p:tags r:id="rId7"/>
            </p:custDataLst>
          </p:nvPr>
        </p:nvSpPr>
        <p:spPr>
          <a:xfrm flipV="1">
            <a:off x="1148715" y="4774565"/>
            <a:ext cx="1825625" cy="944245"/>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平行四边形 2"/>
          <p:cNvSpPr/>
          <p:nvPr>
            <p:custDataLst>
              <p:tags r:id="rId8"/>
            </p:custDataLst>
          </p:nvPr>
        </p:nvSpPr>
        <p:spPr>
          <a:xfrm>
            <a:off x="2712720" y="4774565"/>
            <a:ext cx="513715" cy="944245"/>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p:cNvSpPr txBox="1"/>
          <p:nvPr>
            <p:custDataLst>
              <p:tags r:id="rId9"/>
            </p:custDataLst>
          </p:nvPr>
        </p:nvSpPr>
        <p:spPr>
          <a:xfrm>
            <a:off x="1379220" y="4988560"/>
            <a:ext cx="1442085" cy="4870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20204" pitchFamily="34" charset="0"/>
                <a:ea typeface="微软雅黑" panose="020B0503020204020204" charset="-122"/>
              </a:rPr>
              <a:t>组合律</a:t>
            </a:r>
            <a:endParaRPr lang="zh-CN" altLang="en-US" sz="2000" b="1" spc="160" dirty="0">
              <a:solidFill>
                <a:schemeClr val="bg1"/>
              </a:solidFill>
              <a:uFillTx/>
              <a:latin typeface="Arial" panose="020B0604020202020204" pitchFamily="34" charset="0"/>
              <a:ea typeface="微软雅黑" panose="020B0503020204020204" charset="-122"/>
            </a:endParaRPr>
          </a:p>
        </p:txBody>
      </p:sp>
      <p:sp>
        <p:nvSpPr>
          <p:cNvPr id="59" name="文本框 58"/>
          <p:cNvSpPr txBox="1"/>
          <p:nvPr>
            <p:custDataLst>
              <p:tags r:id="rId10"/>
            </p:custDataLst>
          </p:nvPr>
        </p:nvSpPr>
        <p:spPr>
          <a:xfrm>
            <a:off x="4020820" y="4893945"/>
            <a:ext cx="658812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50000"/>
              </a:lnSpc>
            </a:pPr>
            <a:r>
              <a:rPr lang="zh-CN" altLang="en-US" b="1" dirty="0" smtClean="0">
                <a:ea typeface="楷体_GB2312" panose="02010609030101010101" pitchFamily="49" charset="-122"/>
                <a:sym typeface="+mn-ea"/>
              </a:rPr>
              <a:t>空间上接近、时间上连续、形状上相同中、颜色上一致的事物，易构成一个整体为人们清晰地感知。</a:t>
            </a:r>
            <a:endParaRPr lang="zh-CN" altLang="en-US" spc="80" dirty="0">
              <a:solidFill>
                <a:schemeClr val="tx1">
                  <a:lumMod val="75000"/>
                  <a:lumOff val="25000"/>
                </a:schemeClr>
              </a:solidFill>
              <a:ea typeface="宋体" panose="02010600030101010101" pitchFamily="2" charset="-122"/>
            </a:endParaRPr>
          </a:p>
        </p:txBody>
      </p:sp>
      <p:sp>
        <p:nvSpPr>
          <p:cNvPr id="5" name="矩形 4"/>
          <p:cNvSpPr/>
          <p:nvPr>
            <p:custDataLst>
              <p:tags r:id="rId11"/>
            </p:custDataLst>
          </p:nvPr>
        </p:nvSpPr>
        <p:spPr>
          <a:xfrm>
            <a:off x="1148715" y="3821430"/>
            <a:ext cx="9890125" cy="944245"/>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custDataLst>
              <p:tags r:id="rId12"/>
            </p:custDataLst>
          </p:nvPr>
        </p:nvSpPr>
        <p:spPr>
          <a:xfrm flipV="1">
            <a:off x="1148715" y="3821430"/>
            <a:ext cx="1774825" cy="944245"/>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平行四边形 30"/>
          <p:cNvSpPr/>
          <p:nvPr>
            <p:custDataLst>
              <p:tags r:id="rId13"/>
            </p:custDataLst>
          </p:nvPr>
        </p:nvSpPr>
        <p:spPr>
          <a:xfrm>
            <a:off x="2668270" y="3821430"/>
            <a:ext cx="513715" cy="944245"/>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p:cNvSpPr txBox="1"/>
          <p:nvPr>
            <p:custDataLst>
              <p:tags r:id="rId14"/>
            </p:custDataLst>
          </p:nvPr>
        </p:nvSpPr>
        <p:spPr>
          <a:xfrm>
            <a:off x="1379220" y="4040505"/>
            <a:ext cx="1442085" cy="4870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20204" pitchFamily="34" charset="0"/>
                <a:ea typeface="微软雅黑" panose="020B0503020204020204" charset="-122"/>
              </a:rPr>
              <a:t>活动律</a:t>
            </a:r>
            <a:endParaRPr lang="zh-CN" altLang="en-US" sz="2000" b="1" spc="160" dirty="0">
              <a:solidFill>
                <a:schemeClr val="bg1"/>
              </a:solidFill>
              <a:uFillTx/>
              <a:latin typeface="Arial" panose="020B0604020202020204" pitchFamily="34" charset="0"/>
              <a:ea typeface="微软雅黑" panose="020B0503020204020204" charset="-122"/>
            </a:endParaRPr>
          </a:p>
        </p:txBody>
      </p:sp>
      <p:sp>
        <p:nvSpPr>
          <p:cNvPr id="61" name="文本框 60"/>
          <p:cNvSpPr txBox="1"/>
          <p:nvPr>
            <p:custDataLst>
              <p:tags r:id="rId15"/>
            </p:custDataLst>
          </p:nvPr>
        </p:nvSpPr>
        <p:spPr>
          <a:xfrm>
            <a:off x="4020820" y="3950970"/>
            <a:ext cx="6588125" cy="71564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b="1" dirty="0" smtClean="0">
                <a:ea typeface="楷体_GB2312" panose="02010609030101010101" pitchFamily="49" charset="-122"/>
                <a:sym typeface="+mn-ea"/>
              </a:rPr>
              <a:t>活动的对象较之静止的对象更容易被感知。</a:t>
            </a:r>
            <a:endParaRPr lang="zh-CN" altLang="en-US" spc="100" dirty="0">
              <a:solidFill>
                <a:schemeClr val="tx1">
                  <a:lumMod val="75000"/>
                  <a:lumOff val="25000"/>
                </a:schemeClr>
              </a:solidFill>
              <a:ea typeface="宋体" panose="02010600030101010101" pitchFamily="2" charset="-122"/>
            </a:endParaRPr>
          </a:p>
        </p:txBody>
      </p:sp>
      <p:sp>
        <p:nvSpPr>
          <p:cNvPr id="11" name="矩形 10"/>
          <p:cNvSpPr/>
          <p:nvPr>
            <p:custDataLst>
              <p:tags r:id="rId16"/>
            </p:custDataLst>
          </p:nvPr>
        </p:nvSpPr>
        <p:spPr>
          <a:xfrm>
            <a:off x="1148715" y="2868930"/>
            <a:ext cx="9890125" cy="944245"/>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24"/>
          <p:cNvSpPr/>
          <p:nvPr>
            <p:custDataLst>
              <p:tags r:id="rId17"/>
            </p:custDataLst>
          </p:nvPr>
        </p:nvSpPr>
        <p:spPr>
          <a:xfrm flipV="1">
            <a:off x="1148715" y="2868930"/>
            <a:ext cx="1724025" cy="944245"/>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平行四边形 15"/>
          <p:cNvSpPr/>
          <p:nvPr>
            <p:custDataLst>
              <p:tags r:id="rId18"/>
            </p:custDataLst>
          </p:nvPr>
        </p:nvSpPr>
        <p:spPr>
          <a:xfrm>
            <a:off x="2622550" y="2868930"/>
            <a:ext cx="513715" cy="944245"/>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custDataLst>
              <p:tags r:id="rId19"/>
            </p:custDataLst>
          </p:nvPr>
        </p:nvSpPr>
        <p:spPr>
          <a:xfrm>
            <a:off x="1378585" y="3092450"/>
            <a:ext cx="1206500" cy="4870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20204" pitchFamily="34" charset="0"/>
                <a:ea typeface="微软雅黑" panose="020B0503020204020204" charset="-122"/>
              </a:rPr>
              <a:t>差异律</a:t>
            </a:r>
            <a:endParaRPr lang="zh-CN" altLang="en-US" sz="2000" b="1" spc="160" dirty="0">
              <a:solidFill>
                <a:schemeClr val="bg1"/>
              </a:solidFill>
              <a:uFillTx/>
              <a:latin typeface="Arial" panose="020B0604020202020204" pitchFamily="34" charset="0"/>
              <a:ea typeface="微软雅黑" panose="020B0503020204020204" charset="-122"/>
            </a:endParaRPr>
          </a:p>
        </p:txBody>
      </p:sp>
      <p:sp>
        <p:nvSpPr>
          <p:cNvPr id="63" name="文本框 62"/>
          <p:cNvSpPr txBox="1"/>
          <p:nvPr>
            <p:custDataLst>
              <p:tags r:id="rId20"/>
            </p:custDataLst>
          </p:nvPr>
        </p:nvSpPr>
        <p:spPr>
          <a:xfrm>
            <a:off x="4020820" y="3007995"/>
            <a:ext cx="658812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b="1" dirty="0" smtClean="0">
                <a:ea typeface="楷体_GB2312" panose="02010609030101010101" pitchFamily="49" charset="-122"/>
                <a:sym typeface="+mn-ea"/>
              </a:rPr>
              <a:t>对象和背景的差异越大，对象从背景中区分开来越容易。</a:t>
            </a:r>
            <a:endParaRPr lang="zh-CN" altLang="en-US" spc="60" dirty="0">
              <a:solidFill>
                <a:schemeClr val="tx1">
                  <a:lumMod val="75000"/>
                  <a:lumOff val="25000"/>
                </a:schemeClr>
              </a:solidFill>
              <a:ea typeface="宋体" panose="02010600030101010101" pitchFamily="2" charset="-122"/>
            </a:endParaRPr>
          </a:p>
        </p:txBody>
      </p:sp>
      <p:sp>
        <p:nvSpPr>
          <p:cNvPr id="17" name="矩形 16"/>
          <p:cNvSpPr/>
          <p:nvPr>
            <p:custDataLst>
              <p:tags r:id="rId21"/>
            </p:custDataLst>
          </p:nvPr>
        </p:nvSpPr>
        <p:spPr>
          <a:xfrm>
            <a:off x="1148715" y="1915795"/>
            <a:ext cx="9890125" cy="944245"/>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20"/>
          <p:cNvSpPr/>
          <p:nvPr>
            <p:custDataLst>
              <p:tags r:id="rId22"/>
            </p:custDataLst>
          </p:nvPr>
        </p:nvSpPr>
        <p:spPr>
          <a:xfrm flipV="1">
            <a:off x="1148715" y="1915795"/>
            <a:ext cx="1672590" cy="944245"/>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平行四边形 22"/>
          <p:cNvSpPr/>
          <p:nvPr>
            <p:custDataLst>
              <p:tags r:id="rId23"/>
            </p:custDataLst>
          </p:nvPr>
        </p:nvSpPr>
        <p:spPr>
          <a:xfrm>
            <a:off x="2578100" y="1915795"/>
            <a:ext cx="513715" cy="944245"/>
          </a:xfrm>
          <a:prstGeom prst="parallelogram">
            <a:avLst>
              <a:gd name="adj" fmla="val 4490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p:cNvSpPr txBox="1"/>
          <p:nvPr>
            <p:custDataLst>
              <p:tags r:id="rId24"/>
            </p:custDataLst>
          </p:nvPr>
        </p:nvSpPr>
        <p:spPr>
          <a:xfrm>
            <a:off x="1378585" y="2143760"/>
            <a:ext cx="1206500" cy="48704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20204" pitchFamily="34" charset="0"/>
                <a:ea typeface="微软雅黑" panose="020B0503020204020204" charset="-122"/>
              </a:rPr>
              <a:t>强度律</a:t>
            </a:r>
            <a:endParaRPr lang="zh-CN" altLang="en-US" sz="2000" b="1" spc="160" dirty="0">
              <a:solidFill>
                <a:schemeClr val="bg1"/>
              </a:solidFill>
              <a:uFillTx/>
              <a:latin typeface="Arial" panose="020B0604020202020204" pitchFamily="34" charset="0"/>
              <a:ea typeface="微软雅黑" panose="020B0503020204020204" charset="-122"/>
            </a:endParaRPr>
          </a:p>
        </p:txBody>
      </p:sp>
      <p:sp>
        <p:nvSpPr>
          <p:cNvPr id="65" name="文本框 64"/>
          <p:cNvSpPr txBox="1"/>
          <p:nvPr>
            <p:custDataLst>
              <p:tags r:id="rId25"/>
            </p:custDataLst>
          </p:nvPr>
        </p:nvSpPr>
        <p:spPr>
          <a:xfrm>
            <a:off x="4020820" y="2065020"/>
            <a:ext cx="6588125"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b="1" dirty="0" smtClean="0">
                <a:ea typeface="楷体_GB2312" panose="02010609030101010101" pitchFamily="49" charset="-122"/>
                <a:sym typeface="+mn-ea"/>
              </a:rPr>
              <a:t>在直观过程中，教师应使需要学生重点感知的对象达到一定强度，以加深学生的记忆。</a:t>
            </a:r>
            <a:endParaRPr lang="zh-CN" altLang="en-US" spc="80" dirty="0">
              <a:solidFill>
                <a:schemeClr val="tx1">
                  <a:lumMod val="75000"/>
                  <a:lumOff val="25000"/>
                </a:schemeClr>
              </a:solidFill>
              <a:ea typeface="宋体" panose="02010600030101010101" pitchFamily="2"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294600" y="302400"/>
            <a:ext cx="11602796" cy="6253188"/>
          </a:xfrm>
          <a:prstGeom prst="rect">
            <a:avLst/>
          </a:prstGeom>
          <a:solidFill>
            <a:srgbClr val="EC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4" name="Title 6"/>
          <p:cNvSpPr txBox="1"/>
          <p:nvPr>
            <p:custDataLst>
              <p:tags r:id="rId5"/>
            </p:custDataLst>
          </p:nvPr>
        </p:nvSpPr>
        <p:spPr>
          <a:xfrm>
            <a:off x="605369" y="608400"/>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lang="zh-CN" altLang="en-US" sz="3200" b="1" spc="300" noProof="0">
                <a:ln w="3175">
                  <a:noFill/>
                  <a:prstDash val="dash"/>
                </a:ln>
                <a:solidFill>
                  <a:srgbClr val="488584"/>
                </a:solidFill>
                <a:uLnTx/>
                <a:uFillTx/>
                <a:latin typeface="微软雅黑" panose="020B0503020204020204" charset="-122"/>
                <a:ea typeface="微软雅黑" panose="020B0503020204020204" charset="-122"/>
                <a:cs typeface="微软雅黑" panose="020B0503020204020204" charset="-122"/>
                <a:sym typeface="+mn-ea"/>
              </a:rPr>
              <a:t>（4）培养学生的观察能力</a:t>
            </a:r>
            <a:endParaRPr kumimoji="0" lang="zh-CN" altLang="en-US" sz="3200" b="1" i="0" u="none" strike="noStrike" kern="1200" cap="none" spc="300" normalizeH="0" baseline="0" noProof="0" dirty="0">
              <a:ln w="3175">
                <a:noFill/>
                <a:prstDash val="dash"/>
              </a:ln>
              <a:solidFill>
                <a:srgbClr val="488584"/>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 name="Title 6"/>
          <p:cNvSpPr txBox="1"/>
          <p:nvPr>
            <p:custDataLst>
              <p:tags r:id="rId6"/>
            </p:custDataLst>
          </p:nvPr>
        </p:nvSpPr>
        <p:spPr>
          <a:xfrm>
            <a:off x="610235" y="1386205"/>
            <a:ext cx="10976610" cy="129095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444500" algn="just" fontAlgn="auto">
              <a:lnSpc>
                <a:spcPct val="150000"/>
              </a:lnSpc>
              <a:buNone/>
              <a:extLst>
                <a:ext uri="{35155182-B16C-46BC-9424-99874614C6A1}">
                  <wpsdc:indentchars xmlns:wpsdc="http://www.wps.cn/officeDocument/2017/drawingmlCustomData" val="200" checksum="3575761601"/>
                </a:ext>
              </a:extLst>
            </a:pPr>
            <a:r>
              <a:rPr lang="zh-CN" altLang="en-US" sz="1800" b="1">
                <a:latin typeface="宋体" panose="02010600030101010101" pitchFamily="2" charset="-122"/>
                <a:ea typeface="宋体" panose="02010600030101010101" pitchFamily="2" charset="-122"/>
                <a:sym typeface="+mn-ea"/>
              </a:rPr>
              <a:t>在直观过程中，直观效果如何，主要取决于学生的观察能力。因此，在教学过程中，教师应有意识地认真组织和培养学生的观察能力。</a:t>
            </a:r>
            <a:endParaRPr lang="zh-CN" altLang="en-US" sz="1800" b="1">
              <a:latin typeface="宋体" panose="02010600030101010101" pitchFamily="2" charset="-122"/>
              <a:ea typeface="宋体" panose="02010600030101010101" pitchFamily="2" charset="-122"/>
              <a:sym typeface="+mn-ea"/>
            </a:endParaRPr>
          </a:p>
        </p:txBody>
      </p:sp>
      <p:sp>
        <p:nvSpPr>
          <p:cNvPr id="2" name="Title 6"/>
          <p:cNvSpPr txBox="1"/>
          <p:nvPr>
            <p:custDataLst>
              <p:tags r:id="rId7"/>
            </p:custDataLst>
          </p:nvPr>
        </p:nvSpPr>
        <p:spPr>
          <a:xfrm>
            <a:off x="603464" y="3085535"/>
            <a:ext cx="10976673" cy="62670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800"/>
              </a:spcAft>
              <a:buSzPct val="100000"/>
              <a:buFontTx/>
              <a:buNone/>
            </a:pPr>
            <a:r>
              <a:rPr lang="zh-CN" altLang="en-US" sz="3200" b="1" spc="300" noProof="0">
                <a:ln w="3175">
                  <a:noFill/>
                  <a:prstDash val="dash"/>
                </a:ln>
                <a:solidFill>
                  <a:srgbClr val="488584"/>
                </a:solidFill>
                <a:uLnTx/>
                <a:uFillTx/>
                <a:latin typeface="微软雅黑" panose="020B0503020204020204" charset="-122"/>
                <a:ea typeface="微软雅黑" panose="020B0503020204020204" charset="-122"/>
                <a:cs typeface="微软雅黑" panose="020B0503020204020204" charset="-122"/>
                <a:sym typeface="+mn-ea"/>
              </a:rPr>
              <a:t>（5）让学生充分参与直观的过程</a:t>
            </a:r>
            <a:endParaRPr lang="zh-CN" altLang="en-US" sz="3200" b="1" spc="300" noProof="0">
              <a:ln w="3175">
                <a:noFill/>
                <a:prstDash val="dash"/>
              </a:ln>
              <a:solidFill>
                <a:srgbClr val="488584"/>
              </a:solidFill>
              <a:uLnTx/>
              <a:uFillTx/>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8"/>
            </p:custDataLst>
          </p:nvPr>
        </p:nvSpPr>
        <p:spPr>
          <a:xfrm>
            <a:off x="608330" y="3863340"/>
            <a:ext cx="10976610" cy="129095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indent="596900" algn="just" fontAlgn="auto">
              <a:lnSpc>
                <a:spcPct val="150000"/>
              </a:lnSpc>
              <a:buNone/>
            </a:pPr>
            <a:r>
              <a:rPr lang="zh-CN" altLang="en-US" sz="1800" b="1">
                <a:latin typeface="宋体" panose="02010600030101010101" pitchFamily="2" charset="-122"/>
                <a:ea typeface="宋体" panose="02010600030101010101" pitchFamily="2" charset="-122"/>
                <a:sym typeface="+mn-ea"/>
              </a:rPr>
              <a:t>在直观过程中，应激发学生积极参与的热情，在可能的情况下，应让学生自己动手进行操作。</a:t>
            </a:r>
            <a:endParaRPr lang="zh-CN" altLang="en-US" sz="1800" b="1">
              <a:latin typeface="宋体" panose="02010600030101010101" pitchFamily="2" charset="-122"/>
              <a:ea typeface="宋体" panose="02010600030101010101" pitchFamily="2"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2000" advTm="3000"/>
    </mc:Choice>
    <mc:Fallback>
      <p:transition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27835" y="699910"/>
            <a:ext cx="4072890"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rPr>
              <a:t>（一）知识的获得</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866719" y="668244"/>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1210310" y="3058795"/>
            <a:ext cx="4457700" cy="16916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en-US" sz="2000" dirty="0" smtClean="0">
                <a:latin typeface="微软雅黑" panose="020B0503020204020204" charset="-122"/>
                <a:ea typeface="微软雅黑" panose="020B0503020204020204" charset="-122"/>
                <a:sym typeface="+mn-ea"/>
              </a:rPr>
              <a:t>概括是指主体通过对感性材料的思维加工，将获得的对一类事物的本质特征与内在联系推广到同类其他事物，使之普遍化的认识活动过程。</a:t>
            </a:r>
            <a:endParaRPr lang="zh-CN" altLang="en-US" sz="2000" kern="100" dirty="0" smtClean="0">
              <a:solidFill>
                <a:schemeClr val="lt2">
                  <a:lumMod val="10000"/>
                </a:schemeClr>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20" name="文本框 19"/>
          <p:cNvSpPr txBox="1"/>
          <p:nvPr>
            <p:custDataLst>
              <p:tags r:id="rId3"/>
            </p:custDataLst>
          </p:nvPr>
        </p:nvSpPr>
        <p:spPr>
          <a:xfrm>
            <a:off x="1210310" y="2357755"/>
            <a:ext cx="4459605"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2. 知识的概括</a:t>
            </a:r>
            <a:endPar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084092" y="1181732"/>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4300" t="8702" r="10673"/>
          <a:stretch>
            <a:fillRect/>
          </a:stretch>
        </p:blipFill>
        <p:spPr>
          <a:xfrm>
            <a:off x="6318885" y="175768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圆角矩形 1"/>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randombar(horizontal)">
                                      <p:cBhvr>
                                        <p:cTn id="13" dur="500"/>
                                        <p:tgtEl>
                                          <p:spTgt spid="2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628140" y="3168650"/>
            <a:ext cx="9090025" cy="1008380"/>
            <a:chOff x="2564" y="4990"/>
            <a:chExt cx="14315" cy="1588"/>
          </a:xfrm>
        </p:grpSpPr>
        <p:cxnSp>
          <p:nvCxnSpPr>
            <p:cNvPr id="4" name="直接连接符 3"/>
            <p:cNvCxnSpPr/>
            <p:nvPr/>
          </p:nvCxnSpPr>
          <p:spPr>
            <a:xfrm>
              <a:off x="2564" y="4990"/>
              <a:ext cx="3713" cy="1563"/>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375" y="5576"/>
              <a:ext cx="4324" cy="1002"/>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894" y="5576"/>
              <a:ext cx="3322" cy="660"/>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241" y="5063"/>
              <a:ext cx="2638" cy="1197"/>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1493520" y="507365"/>
            <a:ext cx="8547735" cy="1124585"/>
          </a:xfrm>
          <a:prstGeom prst="rect">
            <a:avLst/>
          </a:prstGeom>
          <a:noFill/>
          <a:effectLst/>
        </p:spPr>
        <p:txBody>
          <a:bodyPr wrap="square" rtlCol="0" anchor="ctr" anchorCtr="0">
            <a:spAutoFit/>
          </a:bodyPr>
          <a:p>
            <a:pPr>
              <a:lnSpc>
                <a:spcPct val="120000"/>
              </a:lnSpc>
            </a:pPr>
            <a:r>
              <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在教学过程中，如何在知识直观的基础上有效地进行知识的概括呢？</a:t>
            </a:r>
            <a:endParaRPr lang="zh-CN" altLang="en-US" sz="28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32404" y="6968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642834" y="2721647"/>
            <a:ext cx="648000" cy="648000"/>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446385" y="805180"/>
            <a:ext cx="625475" cy="625475"/>
          </a:xfrm>
          <a:prstGeom prst="rect">
            <a:avLst/>
          </a:prstGeom>
          <a:effectLst>
            <a:outerShdw blurRad="12700" dist="12700" dir="2700000" algn="tl" rotWithShape="0">
              <a:prstClr val="black">
                <a:alpha val="40000"/>
              </a:prstClr>
            </a:outerShdw>
          </a:effectLst>
        </p:spPr>
      </p:pic>
      <p:sp>
        <p:nvSpPr>
          <p:cNvPr id="20" name="椭圆 19"/>
          <p:cNvSpPr/>
          <p:nvPr>
            <p:custDataLst>
              <p:tags r:id="rId4"/>
            </p:custDataLst>
          </p:nvPr>
        </p:nvSpPr>
        <p:spPr>
          <a:xfrm>
            <a:off x="8651960" y="3587880"/>
            <a:ext cx="662151" cy="662151"/>
          </a:xfrm>
          <a:prstGeom prst="ellipse">
            <a:avLst/>
          </a:prstGeom>
          <a:solidFill>
            <a:schemeClr val="accent1">
              <a:lumMod val="75000"/>
            </a:scheme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2400">
                <a:solidFill>
                  <a:schemeClr val="dk1"/>
                </a:solidFill>
                <a:latin typeface="黑体" panose="02010609060101010101" charset="-122"/>
                <a:ea typeface="黑体" panose="02010609060101010101" charset="-122"/>
                <a:cs typeface="黑体" panose="02010609060101010101" charset="-122"/>
              </a:rPr>
              <a:t>4</a:t>
            </a:r>
            <a:endParaRPr lang="en-US" altLang="zh-CN" sz="2400">
              <a:solidFill>
                <a:schemeClr val="dk1"/>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3079750" y="2342515"/>
            <a:ext cx="2720340" cy="1245235"/>
          </a:xfrm>
          <a:prstGeom prst="rect">
            <a:avLst/>
          </a:prstGeom>
        </p:spPr>
        <p:txBody>
          <a:bodyPr wrap="square">
            <a:spAutoFit/>
          </a:bodyPr>
          <a:lstStyle/>
          <a:p>
            <a:pPr algn="l">
              <a:lnSpc>
                <a:spcPct val="125000"/>
              </a:lnSpc>
              <a:spcBef>
                <a:spcPts val="0"/>
              </a:spcBef>
              <a:spcAft>
                <a:spcPts val="0"/>
              </a:spcAft>
            </a:pP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变式是指概念或规则在非本质特征方面的变化。例如，“垂直”概念的变式为：</a:t>
            </a:r>
            <a:r>
              <a:rPr lang="zh-CN" altLang="en-US" sz="1200" dirty="0">
                <a:solidFill>
                  <a:sysClr val="windowText" lastClr="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 、</a:t>
            </a:r>
            <a:r>
              <a:rPr lang="zh-CN" altLang="en-US" sz="1200" dirty="0">
                <a:solidFill>
                  <a:sysClr val="windowText" lastClr="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a:t>
            </a:r>
            <a:r>
              <a:rPr lang="zh-CN" altLang="en-US" sz="1200" dirty="0">
                <a:solidFill>
                  <a:sysClr val="windowText" lastClr="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a:t>
            </a:r>
            <a:r>
              <a:rPr lang="zh-CN" altLang="en-US" sz="1200" dirty="0">
                <a:solidFill>
                  <a:sysClr val="windowText" lastClr="000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t>
            </a: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，在这些变式中，改变两条交线的方向，“垂直”概念的本质特征“交角90°”并没有改变。</a:t>
            </a:r>
            <a:endPar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endParaRPr>
          </a:p>
        </p:txBody>
      </p:sp>
      <p:sp>
        <p:nvSpPr>
          <p:cNvPr id="29" name="文本框 28"/>
          <p:cNvSpPr txBox="1"/>
          <p:nvPr/>
        </p:nvSpPr>
        <p:spPr>
          <a:xfrm>
            <a:off x="3079750" y="1974215"/>
            <a:ext cx="1831975" cy="368300"/>
          </a:xfrm>
          <a:prstGeom prst="rect">
            <a:avLst/>
          </a:prstGeom>
          <a:noFill/>
        </p:spPr>
        <p:txBody>
          <a:bodyPr vert="horz" wrap="square" rtlCol="0">
            <a:spAutoFit/>
          </a:bodyPr>
          <a:lstStyle/>
          <a:p>
            <a:pPr algn="l"/>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正确运用变式</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30" name="矩形 29"/>
          <p:cNvSpPr/>
          <p:nvPr/>
        </p:nvSpPr>
        <p:spPr>
          <a:xfrm>
            <a:off x="5537835" y="4250055"/>
            <a:ext cx="3114040" cy="1245235"/>
          </a:xfrm>
          <a:prstGeom prst="rect">
            <a:avLst/>
          </a:prstGeom>
        </p:spPr>
        <p:txBody>
          <a:bodyPr wrap="square">
            <a:spAutoFit/>
          </a:bodyPr>
          <a:lstStyle/>
          <a:p>
            <a:pPr algn="just">
              <a:lnSpc>
                <a:spcPct val="125000"/>
              </a:lnSpc>
              <a:spcBef>
                <a:spcPts val="0"/>
              </a:spcBef>
              <a:spcAft>
                <a:spcPts val="0"/>
              </a:spcAft>
            </a:pP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概括过程即思维过程，也就是在分析综合的基础上进行比较，在比较的基础上进行抽象概括。因而，区分对象的一般与特殊以及本质与非本质的比较过程，对知识的概括具有非常重要的意义。</a:t>
            </a:r>
            <a:endPar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endParaRPr>
          </a:p>
        </p:txBody>
      </p:sp>
      <p:sp>
        <p:nvSpPr>
          <p:cNvPr id="31" name="文本框 30"/>
          <p:cNvSpPr txBox="1"/>
          <p:nvPr/>
        </p:nvSpPr>
        <p:spPr>
          <a:xfrm>
            <a:off x="5537835" y="3881755"/>
            <a:ext cx="3114675" cy="368300"/>
          </a:xfrm>
          <a:prstGeom prst="rect">
            <a:avLst/>
          </a:prstGeom>
          <a:noFill/>
        </p:spPr>
        <p:txBody>
          <a:bodyPr vert="horz" wrap="square" rtlCol="0">
            <a:spAutoFit/>
          </a:bodyPr>
          <a:lstStyle/>
          <a:p>
            <a:pPr algn="just"/>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科学地进行比较</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23" name="矩形 22"/>
          <p:cNvSpPr/>
          <p:nvPr/>
        </p:nvSpPr>
        <p:spPr>
          <a:xfrm>
            <a:off x="454025" y="3944620"/>
            <a:ext cx="2912745" cy="1706880"/>
          </a:xfrm>
          <a:prstGeom prst="rect">
            <a:avLst/>
          </a:prstGeom>
        </p:spPr>
        <p:txBody>
          <a:bodyPr wrap="square">
            <a:spAutoFit/>
          </a:bodyPr>
          <a:p>
            <a:pPr algn="l">
              <a:lnSpc>
                <a:spcPct val="125000"/>
              </a:lnSpc>
              <a:spcBef>
                <a:spcPts val="0"/>
              </a:spcBef>
              <a:spcAft>
                <a:spcPts val="0"/>
              </a:spcAft>
            </a:pP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概括的目的在于区分事物的本质属性和非本质属性，抽取事物的本质属性，抛弃事物的非本质属性来认识事物。因此，教师在指导学生概括时，不仅要注意抽取事物本质的一面，也要注意抛弃其非本质的一面。为此，必须配合使用概念或规则的正例和反例。</a:t>
            </a:r>
            <a:endPar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endParaRPr>
          </a:p>
        </p:txBody>
      </p:sp>
      <p:sp>
        <p:nvSpPr>
          <p:cNvPr id="24" name="文本框 23"/>
          <p:cNvSpPr txBox="1"/>
          <p:nvPr/>
        </p:nvSpPr>
        <p:spPr>
          <a:xfrm>
            <a:off x="454025" y="3576320"/>
            <a:ext cx="2333625" cy="368300"/>
          </a:xfrm>
          <a:prstGeom prst="rect">
            <a:avLst/>
          </a:prstGeom>
          <a:noFill/>
        </p:spPr>
        <p:txBody>
          <a:bodyPr vert="horz" wrap="square" rtlCol="0">
            <a:spAutoFit/>
          </a:bodyPr>
          <a:p>
            <a:pPr algn="l"/>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配合运用正例和反例</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14" name="椭圆 13"/>
          <p:cNvSpPr/>
          <p:nvPr>
            <p:custDataLst>
              <p:tags r:id="rId5"/>
            </p:custDataLst>
          </p:nvPr>
        </p:nvSpPr>
        <p:spPr>
          <a:xfrm>
            <a:off x="6484510" y="3168352"/>
            <a:ext cx="662151" cy="662151"/>
          </a:xfrm>
          <a:prstGeom prst="ellipse">
            <a:avLst/>
          </a:prstGeom>
          <a:solidFill>
            <a:srgbClr val="FFC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2400">
                <a:solidFill>
                  <a:schemeClr val="dk1"/>
                </a:solidFill>
                <a:latin typeface="黑体" panose="02010609060101010101" charset="-122"/>
                <a:ea typeface="黑体" panose="02010609060101010101" charset="-122"/>
                <a:cs typeface="黑体" panose="02010609060101010101" charset="-122"/>
              </a:rPr>
              <a:t>3</a:t>
            </a:r>
            <a:endParaRPr lang="en-US" altLang="zh-CN" sz="2400">
              <a:solidFill>
                <a:schemeClr val="dk1"/>
              </a:solidFill>
              <a:latin typeface="黑体" panose="02010609060101010101" charset="-122"/>
              <a:ea typeface="黑体" panose="02010609060101010101" charset="-122"/>
              <a:cs typeface="黑体" panose="02010609060101010101" charset="-122"/>
            </a:endParaRPr>
          </a:p>
        </p:txBody>
      </p:sp>
      <p:sp>
        <p:nvSpPr>
          <p:cNvPr id="11" name="椭圆 10"/>
          <p:cNvSpPr/>
          <p:nvPr>
            <p:custDataLst>
              <p:tags r:id="rId6"/>
            </p:custDataLst>
          </p:nvPr>
        </p:nvSpPr>
        <p:spPr>
          <a:xfrm>
            <a:off x="3644861" y="3753536"/>
            <a:ext cx="662151" cy="662151"/>
          </a:xfrm>
          <a:prstGeom prst="ellipse">
            <a:avLst/>
          </a:prstGeom>
          <a:solidFill>
            <a:srgbClr val="00B0F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2400">
                <a:solidFill>
                  <a:schemeClr val="dk1"/>
                </a:solidFill>
                <a:latin typeface="黑体" panose="02010609060101010101" charset="-122"/>
                <a:ea typeface="黑体" panose="02010609060101010101" charset="-122"/>
                <a:cs typeface="黑体" panose="02010609060101010101" charset="-122"/>
              </a:rPr>
              <a:t>2</a:t>
            </a:r>
            <a:endParaRPr lang="en-US" altLang="zh-CN" sz="2400">
              <a:solidFill>
                <a:schemeClr val="dk1"/>
              </a:solidFill>
              <a:latin typeface="黑体" panose="02010609060101010101" charset="-122"/>
              <a:ea typeface="黑体" panose="02010609060101010101" charset="-122"/>
              <a:cs typeface="黑体" panose="02010609060101010101" charset="-122"/>
            </a:endParaRPr>
          </a:p>
        </p:txBody>
      </p:sp>
      <p:sp>
        <p:nvSpPr>
          <p:cNvPr id="6" name="椭圆 5"/>
          <p:cNvSpPr/>
          <p:nvPr>
            <p:custDataLst>
              <p:tags r:id="rId7"/>
            </p:custDataLst>
          </p:nvPr>
        </p:nvSpPr>
        <p:spPr>
          <a:xfrm>
            <a:off x="1299735" y="2793702"/>
            <a:ext cx="662151" cy="662151"/>
          </a:xfrm>
          <a:prstGeom prst="ellipse">
            <a:avLst/>
          </a:prstGeom>
          <a:solidFill>
            <a:srgbClr val="C00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2400">
                <a:solidFill>
                  <a:schemeClr val="dk1"/>
                </a:solidFill>
                <a:latin typeface="黑体" panose="02010609060101010101" charset="-122"/>
                <a:ea typeface="黑体" panose="02010609060101010101" charset="-122"/>
                <a:cs typeface="黑体" panose="02010609060101010101" charset="-122"/>
              </a:rPr>
              <a:t>1</a:t>
            </a:r>
            <a:endParaRPr lang="en-US" altLang="zh-CN" sz="2400">
              <a:solidFill>
                <a:schemeClr val="dk1"/>
              </a:solidFill>
              <a:latin typeface="黑体" panose="02010609060101010101" charset="-122"/>
              <a:ea typeface="黑体" panose="02010609060101010101" charset="-122"/>
              <a:cs typeface="黑体" panose="02010609060101010101" charset="-122"/>
            </a:endParaRPr>
          </a:p>
        </p:txBody>
      </p:sp>
      <p:sp>
        <p:nvSpPr>
          <p:cNvPr id="32" name="矩形 31"/>
          <p:cNvSpPr/>
          <p:nvPr/>
        </p:nvSpPr>
        <p:spPr>
          <a:xfrm>
            <a:off x="7480300" y="2211070"/>
            <a:ext cx="2872740" cy="1245235"/>
          </a:xfrm>
          <a:prstGeom prst="rect">
            <a:avLst/>
          </a:prstGeom>
        </p:spPr>
        <p:txBody>
          <a:bodyPr wrap="square">
            <a:spAutoFit/>
          </a:bodyPr>
          <a:lstStyle/>
          <a:p>
            <a:pPr algn="l">
              <a:lnSpc>
                <a:spcPct val="125000"/>
              </a:lnSpc>
              <a:spcBef>
                <a:spcPts val="0"/>
              </a:spcBef>
              <a:spcAft>
                <a:spcPts val="0"/>
              </a:spcAft>
            </a:pPr>
            <a:r>
              <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rPr>
              <a:t>为了促进知识的获得，在实际的教学中，教师应尽可能地启发学生进行自觉的概括，鼓励引导学生自己去归纳总结原理、规则，尽量避免一开始就要求学生记忆或背诵。</a:t>
            </a:r>
            <a:endParaRPr lang="zh-CN" altLang="en-US" sz="1200" dirty="0">
              <a:solidFill>
                <a:sysClr val="windowText" lastClr="000000"/>
              </a:solidFill>
              <a:latin typeface="微软雅黑" panose="020B0503020204020204" charset="-122"/>
              <a:ea typeface="微软雅黑" panose="020B0503020204020204" charset="-122"/>
              <a:cs typeface="黑体" panose="02010609060101010101" charset="-122"/>
              <a:sym typeface="Arial" panose="020B0604020202020204" pitchFamily="34" charset="0"/>
            </a:endParaRPr>
          </a:p>
        </p:txBody>
      </p:sp>
      <p:sp>
        <p:nvSpPr>
          <p:cNvPr id="33" name="文本框 32"/>
          <p:cNvSpPr txBox="1"/>
          <p:nvPr/>
        </p:nvSpPr>
        <p:spPr>
          <a:xfrm>
            <a:off x="7480300" y="1842770"/>
            <a:ext cx="2872740" cy="368300"/>
          </a:xfrm>
          <a:prstGeom prst="rect">
            <a:avLst/>
          </a:prstGeom>
          <a:noFill/>
        </p:spPr>
        <p:txBody>
          <a:bodyPr vert="horz" wrap="square" rtlCol="0">
            <a:spAutoFit/>
          </a:bodyPr>
          <a:lstStyle/>
          <a:p>
            <a:pPr algn="l"/>
            <a:r>
              <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rPr>
              <a:t>启发学生进行自觉概括</a:t>
            </a:r>
            <a:endParaRPr lang="zh-CN" altLang="en-US" dirty="0">
              <a:solidFill>
                <a:srgbClr val="E7E6E6">
                  <a:lumMod val="25000"/>
                </a:srgbClr>
              </a:solidFill>
              <a:latin typeface="Arial" panose="020B0604020202020204" pitchFamily="34" charset="0"/>
              <a:ea typeface="汉仪旗黑-55简" panose="00020600040101010101" charset="-122"/>
              <a:cs typeface="黑体" panose="02010609060101010101" charset="-122"/>
              <a:sym typeface="微软雅黑" panose="020B0503020204020204" charset="-122"/>
            </a:endParaRPr>
          </a:p>
        </p:txBody>
      </p:sp>
      <p:sp>
        <p:nvSpPr>
          <p:cNvPr id="5" name="圆角矩形 4"/>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564255" y="3315970"/>
            <a:ext cx="5064760" cy="1938020"/>
          </a:xfrm>
          <a:prstGeom prst="rect">
            <a:avLst/>
          </a:prstGeom>
        </p:spPr>
        <p:txBody>
          <a:bodyPr wrap="square">
            <a:spAutoFit/>
          </a:bodyPr>
          <a:lstStyle/>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小学生知识</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a:p>
            <a:pPr algn="ctr"/>
            <a:r>
              <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rPr>
              <a:t>与技能的学习</a:t>
            </a:r>
            <a:endParaRPr lang="zh-CN" altLang="en-US" sz="6000" spc="300" dirty="0">
              <a:solidFill>
                <a:srgbClr val="ED796F"/>
              </a:solidFill>
              <a:effectLst/>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项目十</a:t>
            </a:r>
            <a:endParaRPr lang="zh-CN" altLang="en-US" sz="4800"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777109" y="2507550"/>
            <a:ext cx="8185215" cy="2687219"/>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indent="495300" algn="just">
              <a:lnSpc>
                <a:spcPct val="150000"/>
              </a:lnSpc>
              <a:extLst>
                <a:ext uri="{35155182-B16C-46BC-9424-99874614C6A1}">
                  <wpsdc:indentchars xmlns:wpsdc="http://www.wps.cn/officeDocument/2017/drawingmlCustomData" val="200" checksum="1284436320"/>
                </a:ext>
              </a:extLst>
            </a:pPr>
            <a:r>
              <a:rPr lang="zh-CN" altLang="en-US" sz="1800" b="1" dirty="0" smtClean="0">
                <a:latin typeface="宋体" panose="02010600030101010101" pitchFamily="2" charset="-122"/>
                <a:sym typeface="+mn-ea"/>
              </a:rPr>
              <a:t>人们利用原有知识同化了新知识，使其得到理解，并在认知结构胡适当位置固定下来之后，接下来的就是如何使这些新的知识在记忆中储存、保持下来的问题。</a:t>
            </a:r>
            <a:endParaRPr lang="en-US" altLang="zh-CN" sz="1800" b="1" dirty="0" smtClean="0">
              <a:latin typeface="宋体" panose="02010600030101010101" pitchFamily="2" charset="-122"/>
            </a:endParaRPr>
          </a:p>
          <a:p>
            <a:pPr indent="495300" algn="just">
              <a:lnSpc>
                <a:spcPct val="150000"/>
              </a:lnSpc>
              <a:extLst>
                <a:ext uri="{35155182-B16C-46BC-9424-99874614C6A1}">
                  <wpsdc:indentchars xmlns:wpsdc="http://www.wps.cn/officeDocument/2017/drawingmlCustomData" val="200" checksum="1284436320"/>
                </a:ext>
              </a:extLst>
            </a:pPr>
            <a:r>
              <a:rPr lang="zh-CN" altLang="en-US" sz="1800" b="1" dirty="0" smtClean="0">
                <a:latin typeface="宋体" panose="02010600030101010101" pitchFamily="2" charset="-122"/>
                <a:sym typeface="+mn-ea"/>
              </a:rPr>
              <a:t>保持是陈述性知识学习的重要阶段。</a:t>
            </a:r>
            <a:endParaRPr lang="zh-CN" altLang="en-US" sz="1800" b="1">
              <a:solidFill>
                <a:srgbClr val="000000">
                  <a:lumMod val="75000"/>
                  <a:lumOff val="25000"/>
                </a:srgbClr>
              </a:solidFill>
              <a:latin typeface="Arial" panose="020B0604020202020204" pitchFamily="34" charset="0"/>
              <a:ea typeface="汉仪旗黑-55简" panose="00020600040101010101" charset="-122"/>
            </a:endParaRPr>
          </a:p>
        </p:txBody>
      </p:sp>
      <p:sp>
        <p:nvSpPr>
          <p:cNvPr id="16" name="文本框 15"/>
          <p:cNvSpPr txBox="1"/>
          <p:nvPr>
            <p:custDataLst>
              <p:tags r:id="rId7"/>
            </p:custDataLst>
          </p:nvPr>
        </p:nvSpPr>
        <p:spPr>
          <a:xfrm>
            <a:off x="1777109" y="1613125"/>
            <a:ext cx="70993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600" b="1" spc="300">
                <a:solidFill>
                  <a:schemeClr val="dk1">
                    <a:lumMod val="85000"/>
                    <a:lumOff val="15000"/>
                  </a:schemeClr>
                </a:solidFill>
                <a:latin typeface="Arial" panose="020B0604020202020204" pitchFamily="34" charset="0"/>
                <a:ea typeface="汉仪旗黑-55简" panose="00020600040101010101" charset="-122"/>
              </a:rPr>
              <a:t>（二）知识的保持</a:t>
            </a:r>
            <a:endParaRPr lang="zh-CN" altLang="en-US" sz="3600" b="1" spc="300">
              <a:solidFill>
                <a:schemeClr val="dk1">
                  <a:lumMod val="85000"/>
                  <a:lumOff val="15000"/>
                </a:schemeClr>
              </a:solidFill>
              <a:latin typeface="Arial" panose="020B0604020202020204" pitchFamily="34" charset="0"/>
              <a:ea typeface="汉仪旗黑-55简" panose="00020600040101010101"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文本框 45"/>
          <p:cNvSpPr txBox="1"/>
          <p:nvPr>
            <p:custDataLst>
              <p:tags r:id="rId1"/>
            </p:custDataLst>
          </p:nvPr>
        </p:nvSpPr>
        <p:spPr>
          <a:xfrm flipH="1">
            <a:off x="2459355" y="1183640"/>
            <a:ext cx="2313940" cy="406400"/>
          </a:xfrm>
          <a:prstGeom prst="rect">
            <a:avLst/>
          </a:prstGeom>
          <a:noFill/>
          <a:ln>
            <a:noFill/>
          </a:ln>
        </p:spPr>
        <p:txBody>
          <a:bodyPr wrap="square" lIns="90000" tIns="46800" rIns="90000" bIns="0" anchor="b" anchorCtr="0">
            <a:no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1. 精加工策略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47" name="文本框 46"/>
          <p:cNvSpPr txBox="1"/>
          <p:nvPr>
            <p:custDataLst>
              <p:tags r:id="rId2"/>
            </p:custDataLst>
          </p:nvPr>
        </p:nvSpPr>
        <p:spPr>
          <a:xfrm flipH="1">
            <a:off x="2520315" y="1600835"/>
            <a:ext cx="8917940" cy="452120"/>
          </a:xfrm>
          <a:prstGeom prst="rect">
            <a:avLst/>
          </a:prstGeom>
          <a:noFill/>
          <a:ln>
            <a:noFill/>
          </a:ln>
        </p:spPr>
        <p:txBody>
          <a:bodyPr wrap="square" lIns="90000" tIns="0" rIns="90000" bIns="0" anchor="t" anchorCtr="0">
            <a:noAutofit/>
          </a:bodyPr>
          <a:lstStyle/>
          <a:p>
            <a:pPr lvl="0" algn="l">
              <a:lnSpc>
                <a:spcPct val="120000"/>
              </a:lnSpc>
              <a:buSzPct val="25000"/>
            </a:pPr>
            <a:r>
              <a:rPr lang="zh-CN" altLang="en-US" sz="1300" spc="150">
                <a:latin typeface="Arial" panose="020B0604020202020204" pitchFamily="34" charset="0"/>
                <a:ea typeface="微软雅黑" panose="020B0503020204020204" charset="-122"/>
                <a:sym typeface="Arial" panose="020B0604020202020204" pitchFamily="34" charset="0"/>
              </a:rPr>
              <a:t>精加工策略是指学习者主动把所学新信息和已有的知识联系起来，增加新信息的意义，从而促进新知识的记忆和理解的过程。常用的精加工策略有</a:t>
            </a:r>
            <a:r>
              <a:rPr lang="zh-CN" altLang="en-US" sz="1300" b="1" spc="150">
                <a:solidFill>
                  <a:srgbClr val="FF0000"/>
                </a:solidFill>
                <a:latin typeface="Arial" panose="020B0604020202020204" pitchFamily="34" charset="0"/>
                <a:ea typeface="微软雅黑" panose="020B0503020204020204" charset="-122"/>
                <a:sym typeface="Arial" panose="020B0604020202020204" pitchFamily="34" charset="0"/>
              </a:rPr>
              <a:t>记忆术、做笔记、提问、画线法、充分利用背景知识、生成性学习</a:t>
            </a:r>
            <a:r>
              <a:rPr lang="zh-CN" altLang="en-US" sz="1300" spc="150">
                <a:latin typeface="Arial" panose="020B0604020202020204" pitchFamily="34" charset="0"/>
                <a:ea typeface="微软雅黑" panose="020B0503020204020204" charset="-122"/>
                <a:sym typeface="Arial" panose="020B0604020202020204" pitchFamily="34" charset="0"/>
              </a:rPr>
              <a:t>等。</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3"/>
            </p:custDataLst>
          </p:nvPr>
        </p:nvSpPr>
        <p:spPr>
          <a:xfrm flipH="1">
            <a:off x="3715385" y="2227580"/>
            <a:ext cx="2313940" cy="406400"/>
          </a:xfrm>
          <a:prstGeom prst="rect">
            <a:avLst/>
          </a:prstGeom>
          <a:noFill/>
          <a:ln>
            <a:noFill/>
          </a:ln>
        </p:spPr>
        <p:txBody>
          <a:bodyPr wrap="square" lIns="90000" tIns="46800" rIns="90000" bIns="0" anchor="b" anchorCtr="0">
            <a:no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2. 组织策略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52" name="文本框 51"/>
          <p:cNvSpPr txBox="1"/>
          <p:nvPr>
            <p:custDataLst>
              <p:tags r:id="rId4"/>
            </p:custDataLst>
          </p:nvPr>
        </p:nvSpPr>
        <p:spPr>
          <a:xfrm flipH="1">
            <a:off x="3715385" y="2667635"/>
            <a:ext cx="7723505" cy="551815"/>
          </a:xfrm>
          <a:prstGeom prst="rect">
            <a:avLst/>
          </a:prstGeom>
          <a:noFill/>
          <a:ln>
            <a:noFill/>
          </a:ln>
        </p:spPr>
        <p:txBody>
          <a:bodyPr wrap="square" lIns="90000" tIns="0" rIns="90000" bIns="0" anchor="t" anchorCtr="0">
            <a:noAutofit/>
          </a:bodyPr>
          <a:lstStyle/>
          <a:p>
            <a:pPr lvl="0" algn="l">
              <a:lnSpc>
                <a:spcPct val="120000"/>
              </a:lnSpc>
              <a:buSzPct val="25000"/>
            </a:pPr>
            <a:r>
              <a:rPr lang="zh-CN" altLang="en-US" sz="1400" spc="150">
                <a:latin typeface="Arial" panose="020B0604020202020204" pitchFamily="34" charset="0"/>
                <a:ea typeface="微软雅黑" panose="020B0503020204020204" charset="-122"/>
                <a:sym typeface="Arial" panose="020B0604020202020204" pitchFamily="34" charset="0"/>
              </a:rPr>
              <a:t>组织就是将分散的、孤立的知识集合成一个整体并表示出它们之间关系的方法。常用的组织策略有</a:t>
            </a:r>
            <a:r>
              <a:rPr lang="zh-CN" altLang="en-US" sz="1400" b="1" spc="150">
                <a:solidFill>
                  <a:srgbClr val="FF0000"/>
                </a:solidFill>
                <a:latin typeface="Arial" panose="020B0604020202020204" pitchFamily="34" charset="0"/>
                <a:ea typeface="微软雅黑" panose="020B0503020204020204" charset="-122"/>
                <a:sym typeface="Arial" panose="020B0604020202020204" pitchFamily="34" charset="0"/>
              </a:rPr>
              <a:t>列提纲、制作关系图、组块</a:t>
            </a:r>
            <a:r>
              <a:rPr lang="zh-CN" altLang="en-US" sz="1400" spc="150">
                <a:latin typeface="Arial" panose="020B0604020202020204" pitchFamily="34" charset="0"/>
                <a:ea typeface="微软雅黑" panose="020B0503020204020204" charset="-122"/>
                <a:sym typeface="Arial" panose="020B0604020202020204" pitchFamily="34" charset="0"/>
              </a:rPr>
              <a:t>等。</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grpSp>
        <p:nvGrpSpPr>
          <p:cNvPr id="65" name="组合 64"/>
          <p:cNvGrpSpPr/>
          <p:nvPr/>
        </p:nvGrpSpPr>
        <p:grpSpPr>
          <a:xfrm>
            <a:off x="421640" y="2254885"/>
            <a:ext cx="3210560" cy="3210560"/>
            <a:chOff x="664" y="3551"/>
            <a:chExt cx="5056" cy="5056"/>
          </a:xfrm>
        </p:grpSpPr>
        <p:sp>
          <p:nvSpPr>
            <p:cNvPr id="31" name="椭圆 30"/>
            <p:cNvSpPr/>
            <p:nvPr>
              <p:custDataLst>
                <p:tags r:id="rId5"/>
              </p:custDataLst>
            </p:nvPr>
          </p:nvSpPr>
          <p:spPr>
            <a:xfrm flipH="1">
              <a:off x="664" y="3551"/>
              <a:ext cx="5056" cy="5056"/>
            </a:xfrm>
            <a:prstGeom prst="ellipse">
              <a:avLst/>
            </a:prstGeom>
            <a:noFill/>
            <a:ln w="25400">
              <a:solidFill>
                <a:srgbClr val="000000">
                  <a:lumMod val="65000"/>
                  <a:lumOff val="35000"/>
                  <a:alpha val="50000"/>
                </a:srgbClr>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0" name="椭圆 49"/>
            <p:cNvSpPr/>
            <p:nvPr>
              <p:custDataLst>
                <p:tags r:id="rId6"/>
              </p:custDataLst>
            </p:nvPr>
          </p:nvSpPr>
          <p:spPr>
            <a:xfrm flipH="1">
              <a:off x="1365" y="4115"/>
              <a:ext cx="3790" cy="3790"/>
            </a:xfrm>
            <a:prstGeom prst="ellipse">
              <a:avLst/>
            </a:prstGeom>
            <a:blipFill>
              <a:blip r:embed="rId7"/>
              <a:srcRect/>
              <a:stretch>
                <a:fillRect l="-27482" t="344" r="-27097" b="-344"/>
              </a:stretch>
            </a:blipFill>
            <a:ln w="635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grpSp>
      <p:sp>
        <p:nvSpPr>
          <p:cNvPr id="53" name="文本框 52"/>
          <p:cNvSpPr txBox="1"/>
          <p:nvPr>
            <p:custDataLst>
              <p:tags r:id="rId8"/>
            </p:custDataLst>
          </p:nvPr>
        </p:nvSpPr>
        <p:spPr>
          <a:xfrm flipH="1">
            <a:off x="4222115" y="3328035"/>
            <a:ext cx="2313940" cy="406400"/>
          </a:xfrm>
          <a:prstGeom prst="rect">
            <a:avLst/>
          </a:prstGeom>
          <a:noFill/>
          <a:ln>
            <a:noFill/>
          </a:ln>
        </p:spPr>
        <p:txBody>
          <a:bodyPr wrap="square" lIns="90000" tIns="46800" rIns="90000" bIns="0" anchor="b" anchorCtr="0">
            <a:no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3. 复述策略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54" name="文本框 53"/>
          <p:cNvSpPr txBox="1"/>
          <p:nvPr>
            <p:custDataLst>
              <p:tags r:id="rId9"/>
            </p:custDataLst>
          </p:nvPr>
        </p:nvSpPr>
        <p:spPr>
          <a:xfrm flipH="1">
            <a:off x="4222115" y="3762375"/>
            <a:ext cx="7216140" cy="560705"/>
          </a:xfrm>
          <a:prstGeom prst="rect">
            <a:avLst/>
          </a:prstGeom>
          <a:noFill/>
          <a:ln>
            <a:noFill/>
          </a:ln>
        </p:spPr>
        <p:txBody>
          <a:bodyPr wrap="square" lIns="90000" tIns="0" rIns="90000" bIns="0" anchor="t" anchorCtr="0">
            <a:noAutofit/>
          </a:bodyPr>
          <a:lstStyle/>
          <a:p>
            <a:pPr lvl="0" algn="l">
              <a:lnSpc>
                <a:spcPct val="120000"/>
              </a:lnSpc>
              <a:buSzPct val="25000"/>
            </a:pPr>
            <a:r>
              <a:rPr lang="zh-CN" altLang="en-US" sz="1400" spc="150">
                <a:latin typeface="Arial" panose="020B0604020202020204" pitchFamily="34" charset="0"/>
                <a:ea typeface="微软雅黑" panose="020B0503020204020204" charset="-122"/>
                <a:sym typeface="Arial" panose="020B0604020202020204" pitchFamily="34" charset="0"/>
              </a:rPr>
              <a:t>复述策略是指学习者为了保持信息而对信息进行</a:t>
            </a:r>
            <a:r>
              <a:rPr lang="zh-CN" altLang="en-US" sz="1400" b="1" spc="150">
                <a:solidFill>
                  <a:srgbClr val="FF0000"/>
                </a:solidFill>
                <a:latin typeface="Arial" panose="020B0604020202020204" pitchFamily="34" charset="0"/>
                <a:ea typeface="微软雅黑" panose="020B0503020204020204" charset="-122"/>
                <a:sym typeface="Arial" panose="020B0604020202020204" pitchFamily="34" charset="0"/>
              </a:rPr>
              <a:t>多次重复</a:t>
            </a:r>
            <a:r>
              <a:rPr lang="zh-CN" altLang="en-US" sz="1400" spc="150">
                <a:latin typeface="Arial" panose="020B0604020202020204" pitchFamily="34" charset="0"/>
                <a:ea typeface="微软雅黑" panose="020B0503020204020204" charset="-122"/>
                <a:sym typeface="Arial" panose="020B0604020202020204" pitchFamily="34" charset="0"/>
              </a:rPr>
              <a:t>的过程。复述是保证所学材料处于活跃状态并转入长时记忆的基本条件。</a:t>
            </a:r>
            <a:endParaRPr lang="en-US" altLang="zh-CN" sz="1400" spc="150">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0"/>
            </p:custDataLst>
          </p:nvPr>
        </p:nvSpPr>
        <p:spPr>
          <a:xfrm rot="10800000" flipH="1" flipV="1">
            <a:off x="1661795" y="1678940"/>
            <a:ext cx="815340" cy="815340"/>
          </a:xfrm>
          <a:prstGeom prst="ellipse">
            <a:avLst/>
          </a:prstGeom>
          <a:solidFill>
            <a:srgbClr val="FFCC00"/>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3" name="任意多边形 32"/>
          <p:cNvSpPr/>
          <p:nvPr>
            <p:custDataLst>
              <p:tags r:id="rId11"/>
            </p:custDataLst>
          </p:nvPr>
        </p:nvSpPr>
        <p:spPr>
          <a:xfrm flipH="1">
            <a:off x="1951990" y="1988820"/>
            <a:ext cx="235585" cy="206375"/>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12"/>
            </p:custDataLst>
          </p:nvPr>
        </p:nvSpPr>
        <p:spPr>
          <a:xfrm rot="10800000" flipH="1" flipV="1">
            <a:off x="3339465" y="3402965"/>
            <a:ext cx="815340" cy="815340"/>
          </a:xfrm>
          <a:prstGeom prst="ellipse">
            <a:avLst/>
          </a:prstGeom>
          <a:solidFill>
            <a:srgbClr val="A0BB0C"/>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5" name="任意多边形 44"/>
          <p:cNvSpPr/>
          <p:nvPr>
            <p:custDataLst>
              <p:tags r:id="rId13"/>
            </p:custDataLst>
          </p:nvPr>
        </p:nvSpPr>
        <p:spPr>
          <a:xfrm flipH="1">
            <a:off x="3629660" y="3694430"/>
            <a:ext cx="235585" cy="23241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14"/>
            </p:custDataLst>
          </p:nvPr>
        </p:nvSpPr>
        <p:spPr>
          <a:xfrm rot="10800000" flipH="1" flipV="1">
            <a:off x="2842260" y="2204085"/>
            <a:ext cx="815340" cy="815340"/>
          </a:xfrm>
          <a:prstGeom prst="ellipse">
            <a:avLst/>
          </a:prstGeom>
          <a:solidFill>
            <a:srgbClr val="DECC00"/>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15"/>
            </p:custDataLst>
          </p:nvPr>
        </p:nvSpPr>
        <p:spPr>
          <a:xfrm flipH="1">
            <a:off x="3174365" y="2459355"/>
            <a:ext cx="180975" cy="221615"/>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5" name="椭圆 54"/>
          <p:cNvSpPr/>
          <p:nvPr>
            <p:custDataLst>
              <p:tags r:id="rId16"/>
            </p:custDataLst>
          </p:nvPr>
        </p:nvSpPr>
        <p:spPr>
          <a:xfrm rot="10800000" flipH="1" flipV="1">
            <a:off x="2842260" y="4599940"/>
            <a:ext cx="815340" cy="815340"/>
          </a:xfrm>
          <a:prstGeom prst="ellipse">
            <a:avLst/>
          </a:prstGeom>
          <a:solidFill>
            <a:srgbClr val="689626"/>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6" name="任意多边形 20"/>
          <p:cNvSpPr/>
          <p:nvPr>
            <p:custDataLst>
              <p:tags r:id="rId17"/>
            </p:custDataLst>
          </p:nvPr>
        </p:nvSpPr>
        <p:spPr>
          <a:xfrm flipH="1">
            <a:off x="3140075" y="4894580"/>
            <a:ext cx="235585" cy="235585"/>
          </a:xfrm>
          <a:custGeom>
            <a:avLst/>
            <a:gdLst>
              <a:gd name="connsiteX0" fmla="*/ 446002 w 609473"/>
              <a:gd name="connsiteY0" fmla="*/ 152445 h 608556"/>
              <a:gd name="connsiteX1" fmla="*/ 455652 w 609473"/>
              <a:gd name="connsiteY1" fmla="*/ 153605 h 608556"/>
              <a:gd name="connsiteX2" fmla="*/ 456699 w 609473"/>
              <a:gd name="connsiteY2" fmla="*/ 163125 h 608556"/>
              <a:gd name="connsiteX3" fmla="*/ 344733 w 609473"/>
              <a:gd name="connsiteY3" fmla="*/ 341796 h 608556"/>
              <a:gd name="connsiteX4" fmla="*/ 342291 w 609473"/>
              <a:gd name="connsiteY4" fmla="*/ 344234 h 608556"/>
              <a:gd name="connsiteX5" fmla="*/ 163355 w 609473"/>
              <a:gd name="connsiteY5" fmla="*/ 456033 h 608556"/>
              <a:gd name="connsiteX6" fmla="*/ 159286 w 609473"/>
              <a:gd name="connsiteY6" fmla="*/ 457194 h 608556"/>
              <a:gd name="connsiteX7" fmla="*/ 153821 w 609473"/>
              <a:gd name="connsiteY7" fmla="*/ 454988 h 608556"/>
              <a:gd name="connsiteX8" fmla="*/ 152658 w 609473"/>
              <a:gd name="connsiteY8" fmla="*/ 445352 h 608556"/>
              <a:gd name="connsiteX9" fmla="*/ 264740 w 609473"/>
              <a:gd name="connsiteY9" fmla="*/ 266798 h 608556"/>
              <a:gd name="connsiteX10" fmla="*/ 267182 w 609473"/>
              <a:gd name="connsiteY10" fmla="*/ 264360 h 608556"/>
              <a:gd name="connsiteX11" fmla="*/ 256602 w 609473"/>
              <a:gd name="connsiteY11" fmla="*/ 82542 h 608556"/>
              <a:gd name="connsiteX12" fmla="*/ 77550 w 609473"/>
              <a:gd name="connsiteY12" fmla="*/ 304278 h 608556"/>
              <a:gd name="connsiteX13" fmla="*/ 304737 w 609473"/>
              <a:gd name="connsiteY13" fmla="*/ 531122 h 608556"/>
              <a:gd name="connsiteX14" fmla="*/ 531923 w 609473"/>
              <a:gd name="connsiteY14" fmla="*/ 304278 h 608556"/>
              <a:gd name="connsiteX15" fmla="*/ 352755 w 609473"/>
              <a:gd name="connsiteY15" fmla="*/ 82542 h 608556"/>
              <a:gd name="connsiteX16" fmla="*/ 310899 w 609473"/>
              <a:gd name="connsiteY16" fmla="*/ 138266 h 608556"/>
              <a:gd name="connsiteX17" fmla="*/ 304737 w 609473"/>
              <a:gd name="connsiteY17" fmla="*/ 141400 h 608556"/>
              <a:gd name="connsiteX18" fmla="*/ 298574 w 609473"/>
              <a:gd name="connsiteY18" fmla="*/ 138266 h 608556"/>
              <a:gd name="connsiteX19" fmla="*/ 304737 w 609473"/>
              <a:gd name="connsiteY19" fmla="*/ 0 h 608556"/>
              <a:gd name="connsiteX20" fmla="*/ 609473 w 609473"/>
              <a:gd name="connsiteY20" fmla="*/ 304278 h 608556"/>
              <a:gd name="connsiteX21" fmla="*/ 304737 w 609473"/>
              <a:gd name="connsiteY21" fmla="*/ 608556 h 608556"/>
              <a:gd name="connsiteX22" fmla="*/ 0 w 609473"/>
              <a:gd name="connsiteY22" fmla="*/ 304278 h 608556"/>
              <a:gd name="connsiteX23" fmla="*/ 304737 w 609473"/>
              <a:gd name="connsiteY2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473" h="608556">
                <a:moveTo>
                  <a:pt x="446002" y="152445"/>
                </a:moveTo>
                <a:cubicBezTo>
                  <a:pt x="449141" y="150587"/>
                  <a:pt x="453094" y="151051"/>
                  <a:pt x="455652" y="153605"/>
                </a:cubicBezTo>
                <a:cubicBezTo>
                  <a:pt x="458210" y="156160"/>
                  <a:pt x="458675" y="160107"/>
                  <a:pt x="456699" y="163125"/>
                </a:cubicBezTo>
                <a:lnTo>
                  <a:pt x="344733" y="341796"/>
                </a:lnTo>
                <a:cubicBezTo>
                  <a:pt x="344151" y="342840"/>
                  <a:pt x="343337" y="343653"/>
                  <a:pt x="342291" y="344234"/>
                </a:cubicBezTo>
                <a:lnTo>
                  <a:pt x="163355" y="456033"/>
                </a:lnTo>
                <a:cubicBezTo>
                  <a:pt x="162076" y="456846"/>
                  <a:pt x="160681" y="457194"/>
                  <a:pt x="159286" y="457194"/>
                </a:cubicBezTo>
                <a:cubicBezTo>
                  <a:pt x="157309" y="457194"/>
                  <a:pt x="155333" y="456497"/>
                  <a:pt x="153821" y="454988"/>
                </a:cubicBezTo>
                <a:cubicBezTo>
                  <a:pt x="151263" y="452434"/>
                  <a:pt x="150798" y="448487"/>
                  <a:pt x="152658" y="445352"/>
                </a:cubicBezTo>
                <a:lnTo>
                  <a:pt x="264740" y="266798"/>
                </a:lnTo>
                <a:cubicBezTo>
                  <a:pt x="265322" y="265753"/>
                  <a:pt x="266136" y="264941"/>
                  <a:pt x="267182" y="264360"/>
                </a:cubicBezTo>
                <a:close/>
                <a:moveTo>
                  <a:pt x="256602" y="82542"/>
                </a:moveTo>
                <a:cubicBezTo>
                  <a:pt x="152543" y="104947"/>
                  <a:pt x="77550" y="197473"/>
                  <a:pt x="77550" y="304278"/>
                </a:cubicBezTo>
                <a:cubicBezTo>
                  <a:pt x="77550" y="429309"/>
                  <a:pt x="179400" y="531122"/>
                  <a:pt x="304737" y="531122"/>
                </a:cubicBezTo>
                <a:cubicBezTo>
                  <a:pt x="429956" y="531122"/>
                  <a:pt x="531923" y="429309"/>
                  <a:pt x="531923" y="304278"/>
                </a:cubicBezTo>
                <a:cubicBezTo>
                  <a:pt x="531923" y="197473"/>
                  <a:pt x="456930" y="104947"/>
                  <a:pt x="352755" y="82542"/>
                </a:cubicBezTo>
                <a:lnTo>
                  <a:pt x="310899" y="138266"/>
                </a:lnTo>
                <a:cubicBezTo>
                  <a:pt x="309504" y="140240"/>
                  <a:pt x="307178" y="141400"/>
                  <a:pt x="304737" y="141400"/>
                </a:cubicBezTo>
                <a:cubicBezTo>
                  <a:pt x="302295" y="141400"/>
                  <a:pt x="299970" y="140240"/>
                  <a:pt x="298574" y="138266"/>
                </a:cubicBezTo>
                <a:close/>
                <a:moveTo>
                  <a:pt x="304737" y="0"/>
                </a:moveTo>
                <a:cubicBezTo>
                  <a:pt x="472743" y="0"/>
                  <a:pt x="609473" y="136525"/>
                  <a:pt x="609473" y="304278"/>
                </a:cubicBezTo>
                <a:cubicBezTo>
                  <a:pt x="609473" y="472031"/>
                  <a:pt x="472743" y="608556"/>
                  <a:pt x="304737" y="608556"/>
                </a:cubicBezTo>
                <a:cubicBezTo>
                  <a:pt x="136730" y="608556"/>
                  <a:pt x="0" y="472031"/>
                  <a:pt x="0" y="304278"/>
                </a:cubicBezTo>
                <a:cubicBezTo>
                  <a:pt x="0" y="136525"/>
                  <a:pt x="136730" y="0"/>
                  <a:pt x="304737"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椭圆 56"/>
          <p:cNvSpPr/>
          <p:nvPr>
            <p:custDataLst>
              <p:tags r:id="rId18"/>
            </p:custDataLst>
          </p:nvPr>
        </p:nvSpPr>
        <p:spPr>
          <a:xfrm rot="10800000" flipH="1" flipV="1">
            <a:off x="1661795" y="5128895"/>
            <a:ext cx="815340" cy="815340"/>
          </a:xfrm>
          <a:prstGeom prst="ellipse">
            <a:avLst/>
          </a:prstGeom>
          <a:solidFill>
            <a:srgbClr val="44750F"/>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任意多边形 20"/>
          <p:cNvSpPr/>
          <p:nvPr>
            <p:custDataLst>
              <p:tags r:id="rId19"/>
            </p:custDataLst>
          </p:nvPr>
        </p:nvSpPr>
        <p:spPr>
          <a:xfrm flipH="1">
            <a:off x="1959610" y="5424170"/>
            <a:ext cx="235585" cy="234315"/>
          </a:xfrm>
          <a:custGeom>
            <a:avLst/>
            <a:gdLst>
              <a:gd name="connsiteX0" fmla="*/ 248648 w 607761"/>
              <a:gd name="connsiteY0" fmla="*/ 354873 h 603263"/>
              <a:gd name="connsiteX1" fmla="*/ 319771 w 607761"/>
              <a:gd name="connsiteY1" fmla="*/ 393616 h 603263"/>
              <a:gd name="connsiteX2" fmla="*/ 390990 w 607761"/>
              <a:gd name="connsiteY2" fmla="*/ 354873 h 603263"/>
              <a:gd name="connsiteX3" fmla="*/ 463739 w 607761"/>
              <a:gd name="connsiteY3" fmla="*/ 376439 h 603263"/>
              <a:gd name="connsiteX4" fmla="*/ 487447 w 607761"/>
              <a:gd name="connsiteY4" fmla="*/ 408311 h 603263"/>
              <a:gd name="connsiteX5" fmla="*/ 487447 w 607761"/>
              <a:gd name="connsiteY5" fmla="*/ 435889 h 603263"/>
              <a:gd name="connsiteX6" fmla="*/ 319771 w 607761"/>
              <a:gd name="connsiteY6" fmla="*/ 603263 h 603263"/>
              <a:gd name="connsiteX7" fmla="*/ 152191 w 607761"/>
              <a:gd name="connsiteY7" fmla="*/ 435889 h 603263"/>
              <a:gd name="connsiteX8" fmla="*/ 152191 w 607761"/>
              <a:gd name="connsiteY8" fmla="*/ 408311 h 603263"/>
              <a:gd name="connsiteX9" fmla="*/ 175899 w 607761"/>
              <a:gd name="connsiteY9" fmla="*/ 376439 h 603263"/>
              <a:gd name="connsiteX10" fmla="*/ 272423 w 607761"/>
              <a:gd name="connsiteY10" fmla="*/ 169851 h 603263"/>
              <a:gd name="connsiteX11" fmla="*/ 279592 w 607761"/>
              <a:gd name="connsiteY11" fmla="*/ 181497 h 603263"/>
              <a:gd name="connsiteX12" fmla="*/ 341246 w 607761"/>
              <a:gd name="connsiteY12" fmla="*/ 201352 h 603263"/>
              <a:gd name="connsiteX13" fmla="*/ 351187 w 607761"/>
              <a:gd name="connsiteY13" fmla="*/ 200970 h 603263"/>
              <a:gd name="connsiteX14" fmla="*/ 362657 w 607761"/>
              <a:gd name="connsiteY14" fmla="*/ 200398 h 603263"/>
              <a:gd name="connsiteX15" fmla="*/ 406627 w 607761"/>
              <a:gd name="connsiteY15" fmla="*/ 220921 h 603263"/>
              <a:gd name="connsiteX16" fmla="*/ 413414 w 607761"/>
              <a:gd name="connsiteY16" fmla="*/ 228557 h 603263"/>
              <a:gd name="connsiteX17" fmla="*/ 418671 w 607761"/>
              <a:gd name="connsiteY17" fmla="*/ 229989 h 603263"/>
              <a:gd name="connsiteX18" fmla="*/ 419627 w 607761"/>
              <a:gd name="connsiteY18" fmla="*/ 229894 h 603263"/>
              <a:gd name="connsiteX19" fmla="*/ 422495 w 607761"/>
              <a:gd name="connsiteY19" fmla="*/ 229226 h 603263"/>
              <a:gd name="connsiteX20" fmla="*/ 434826 w 607761"/>
              <a:gd name="connsiteY20" fmla="*/ 242781 h 603263"/>
              <a:gd name="connsiteX21" fmla="*/ 434157 w 607761"/>
              <a:gd name="connsiteY21" fmla="*/ 273041 h 603263"/>
              <a:gd name="connsiteX22" fmla="*/ 425745 w 607761"/>
              <a:gd name="connsiteY22" fmla="*/ 288218 h 603263"/>
              <a:gd name="connsiteX23" fmla="*/ 403282 w 607761"/>
              <a:gd name="connsiteY23" fmla="*/ 301009 h 603263"/>
              <a:gd name="connsiteX24" fmla="*/ 318783 w 607761"/>
              <a:gd name="connsiteY24" fmla="*/ 376325 h 603263"/>
              <a:gd name="connsiteX25" fmla="*/ 234379 w 607761"/>
              <a:gd name="connsiteY25" fmla="*/ 301009 h 603263"/>
              <a:gd name="connsiteX26" fmla="*/ 211916 w 607761"/>
              <a:gd name="connsiteY26" fmla="*/ 288218 h 603263"/>
              <a:gd name="connsiteX27" fmla="*/ 203505 w 607761"/>
              <a:gd name="connsiteY27" fmla="*/ 273041 h 603263"/>
              <a:gd name="connsiteX28" fmla="*/ 202740 w 607761"/>
              <a:gd name="connsiteY28" fmla="*/ 242781 h 603263"/>
              <a:gd name="connsiteX29" fmla="*/ 214784 w 607761"/>
              <a:gd name="connsiteY29" fmla="*/ 229321 h 603263"/>
              <a:gd name="connsiteX30" fmla="*/ 217651 w 607761"/>
              <a:gd name="connsiteY30" fmla="*/ 230180 h 603263"/>
              <a:gd name="connsiteX31" fmla="*/ 219085 w 607761"/>
              <a:gd name="connsiteY31" fmla="*/ 230276 h 603263"/>
              <a:gd name="connsiteX32" fmla="*/ 224916 w 607761"/>
              <a:gd name="connsiteY32" fmla="*/ 228653 h 603263"/>
              <a:gd name="connsiteX33" fmla="*/ 231034 w 607761"/>
              <a:gd name="connsiteY33" fmla="*/ 221303 h 603263"/>
              <a:gd name="connsiteX34" fmla="*/ 272423 w 607761"/>
              <a:gd name="connsiteY34" fmla="*/ 169851 h 603263"/>
              <a:gd name="connsiteX35" fmla="*/ 340086 w 607761"/>
              <a:gd name="connsiteY35" fmla="*/ 97592 h 603263"/>
              <a:gd name="connsiteX36" fmla="*/ 348307 w 607761"/>
              <a:gd name="connsiteY36" fmla="*/ 98261 h 603263"/>
              <a:gd name="connsiteX37" fmla="*/ 421722 w 607761"/>
              <a:gd name="connsiteY37" fmla="*/ 195371 h 603263"/>
              <a:gd name="connsiteX38" fmla="*/ 418663 w 607761"/>
              <a:gd name="connsiteY38" fmla="*/ 217715 h 603263"/>
              <a:gd name="connsiteX39" fmla="*/ 362646 w 607761"/>
              <a:gd name="connsiteY39" fmla="*/ 188019 h 603263"/>
              <a:gd name="connsiteX40" fmla="*/ 350123 w 607761"/>
              <a:gd name="connsiteY40" fmla="*/ 188592 h 603263"/>
              <a:gd name="connsiteX41" fmla="*/ 341233 w 607761"/>
              <a:gd name="connsiteY41" fmla="*/ 188974 h 603263"/>
              <a:gd name="connsiteX42" fmla="*/ 282348 w 607761"/>
              <a:gd name="connsiteY42" fmla="*/ 150588 h 603263"/>
              <a:gd name="connsiteX43" fmla="*/ 219066 w 607761"/>
              <a:gd name="connsiteY43" fmla="*/ 217906 h 603263"/>
              <a:gd name="connsiteX44" fmla="*/ 216963 w 607761"/>
              <a:gd name="connsiteY44" fmla="*/ 176369 h 603263"/>
              <a:gd name="connsiteX45" fmla="*/ 243633 w 607761"/>
              <a:gd name="connsiteY45" fmla="*/ 121560 h 603263"/>
              <a:gd name="connsiteX46" fmla="*/ 274987 w 607761"/>
              <a:gd name="connsiteY46" fmla="*/ 111629 h 603263"/>
              <a:gd name="connsiteX47" fmla="*/ 297547 w 607761"/>
              <a:gd name="connsiteY47" fmla="*/ 116594 h 603263"/>
              <a:gd name="connsiteX48" fmla="*/ 298407 w 607761"/>
              <a:gd name="connsiteY48" fmla="*/ 115735 h 603263"/>
              <a:gd name="connsiteX49" fmla="*/ 340086 w 607761"/>
              <a:gd name="connsiteY49" fmla="*/ 97592 h 603263"/>
              <a:gd name="connsiteX50" fmla="*/ 318890 w 607761"/>
              <a:gd name="connsiteY50" fmla="*/ 0 h 603263"/>
              <a:gd name="connsiteX51" fmla="*/ 607761 w 607761"/>
              <a:gd name="connsiteY51" fmla="*/ 288419 h 603263"/>
              <a:gd name="connsiteX52" fmla="*/ 574687 w 607761"/>
              <a:gd name="connsiteY52" fmla="*/ 422225 h 603263"/>
              <a:gd name="connsiteX53" fmla="*/ 556621 w 607761"/>
              <a:gd name="connsiteY53" fmla="*/ 433105 h 603263"/>
              <a:gd name="connsiteX54" fmla="*/ 547157 w 607761"/>
              <a:gd name="connsiteY54" fmla="*/ 430719 h 603263"/>
              <a:gd name="connsiteX55" fmla="*/ 538554 w 607761"/>
              <a:gd name="connsiteY55" fmla="*/ 403232 h 603263"/>
              <a:gd name="connsiteX56" fmla="*/ 566944 w 607761"/>
              <a:gd name="connsiteY56" fmla="*/ 288419 h 603263"/>
              <a:gd name="connsiteX57" fmla="*/ 318890 w 607761"/>
              <a:gd name="connsiteY57" fmla="*/ 40752 h 603263"/>
              <a:gd name="connsiteX58" fmla="*/ 70836 w 607761"/>
              <a:gd name="connsiteY58" fmla="*/ 288419 h 603263"/>
              <a:gd name="connsiteX59" fmla="*/ 81637 w 607761"/>
              <a:gd name="connsiteY59" fmla="*/ 359235 h 603263"/>
              <a:gd name="connsiteX60" fmla="*/ 99608 w 607761"/>
              <a:gd name="connsiteY60" fmla="*/ 338333 h 603263"/>
              <a:gd name="connsiteX61" fmla="*/ 117866 w 607761"/>
              <a:gd name="connsiteY61" fmla="*/ 334134 h 603263"/>
              <a:gd name="connsiteX62" fmla="*/ 127233 w 607761"/>
              <a:gd name="connsiteY62" fmla="*/ 350359 h 603263"/>
              <a:gd name="connsiteX63" fmla="*/ 116241 w 607761"/>
              <a:gd name="connsiteY63" fmla="*/ 448948 h 603263"/>
              <a:gd name="connsiteX64" fmla="*/ 100946 w 607761"/>
              <a:gd name="connsiteY64" fmla="*/ 468418 h 603263"/>
              <a:gd name="connsiteX65" fmla="*/ 76762 w 607761"/>
              <a:gd name="connsiteY65" fmla="*/ 463359 h 603263"/>
              <a:gd name="connsiteX66" fmla="*/ 4879 w 607761"/>
              <a:gd name="connsiteY66" fmla="*/ 394834 h 603263"/>
              <a:gd name="connsiteX67" fmla="*/ 1629 w 607761"/>
              <a:gd name="connsiteY67" fmla="*/ 376414 h 603263"/>
              <a:gd name="connsiteX68" fmla="*/ 18357 w 607761"/>
              <a:gd name="connsiteY68" fmla="*/ 367920 h 603263"/>
              <a:gd name="connsiteX69" fmla="*/ 42923 w 607761"/>
              <a:gd name="connsiteY69" fmla="*/ 371928 h 603263"/>
              <a:gd name="connsiteX70" fmla="*/ 30019 w 607761"/>
              <a:gd name="connsiteY70" fmla="*/ 288419 h 603263"/>
              <a:gd name="connsiteX71" fmla="*/ 318890 w 607761"/>
              <a:gd name="connsiteY71" fmla="*/ 0 h 603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7761" h="603263">
                <a:moveTo>
                  <a:pt x="248648" y="354873"/>
                </a:moveTo>
                <a:cubicBezTo>
                  <a:pt x="267958" y="377775"/>
                  <a:pt x="292335" y="393616"/>
                  <a:pt x="319771" y="393616"/>
                </a:cubicBezTo>
                <a:cubicBezTo>
                  <a:pt x="347303" y="393616"/>
                  <a:pt x="371680" y="377775"/>
                  <a:pt x="390990" y="354873"/>
                </a:cubicBezTo>
                <a:lnTo>
                  <a:pt x="463739" y="376439"/>
                </a:lnTo>
                <a:cubicBezTo>
                  <a:pt x="477792" y="380733"/>
                  <a:pt x="487447" y="393616"/>
                  <a:pt x="487447" y="408311"/>
                </a:cubicBezTo>
                <a:lnTo>
                  <a:pt x="487447" y="435889"/>
                </a:lnTo>
                <a:cubicBezTo>
                  <a:pt x="487447" y="528355"/>
                  <a:pt x="412404" y="603263"/>
                  <a:pt x="319771" y="603263"/>
                </a:cubicBezTo>
                <a:cubicBezTo>
                  <a:pt x="227234" y="603263"/>
                  <a:pt x="152191" y="528355"/>
                  <a:pt x="152191" y="435889"/>
                </a:cubicBezTo>
                <a:lnTo>
                  <a:pt x="152191" y="408311"/>
                </a:lnTo>
                <a:cubicBezTo>
                  <a:pt x="152191" y="393616"/>
                  <a:pt x="161846" y="380733"/>
                  <a:pt x="175899" y="376439"/>
                </a:cubicBezTo>
                <a:close/>
                <a:moveTo>
                  <a:pt x="272423" y="169851"/>
                </a:moveTo>
                <a:cubicBezTo>
                  <a:pt x="274143" y="174147"/>
                  <a:pt x="276533" y="177965"/>
                  <a:pt x="279592" y="181497"/>
                </a:cubicBezTo>
                <a:cubicBezTo>
                  <a:pt x="294312" y="197916"/>
                  <a:pt x="321268" y="201352"/>
                  <a:pt x="341246" y="201352"/>
                </a:cubicBezTo>
                <a:cubicBezTo>
                  <a:pt x="347268" y="201352"/>
                  <a:pt x="351187" y="200970"/>
                  <a:pt x="351187" y="200970"/>
                </a:cubicBezTo>
                <a:cubicBezTo>
                  <a:pt x="355201" y="200588"/>
                  <a:pt x="359025" y="200398"/>
                  <a:pt x="362657" y="200398"/>
                </a:cubicBezTo>
                <a:cubicBezTo>
                  <a:pt x="400032" y="200398"/>
                  <a:pt x="406436" y="220062"/>
                  <a:pt x="406627" y="220921"/>
                </a:cubicBezTo>
                <a:cubicBezTo>
                  <a:pt x="407679" y="224453"/>
                  <a:pt x="410260" y="227030"/>
                  <a:pt x="413414" y="228557"/>
                </a:cubicBezTo>
                <a:cubicBezTo>
                  <a:pt x="415039" y="229417"/>
                  <a:pt x="416760" y="229989"/>
                  <a:pt x="418671" y="229989"/>
                </a:cubicBezTo>
                <a:cubicBezTo>
                  <a:pt x="418958" y="229989"/>
                  <a:pt x="419245" y="229989"/>
                  <a:pt x="419627" y="229894"/>
                </a:cubicBezTo>
                <a:cubicBezTo>
                  <a:pt x="420679" y="229798"/>
                  <a:pt x="421539" y="229512"/>
                  <a:pt x="422495" y="229226"/>
                </a:cubicBezTo>
                <a:cubicBezTo>
                  <a:pt x="428326" y="231230"/>
                  <a:pt x="432532" y="236289"/>
                  <a:pt x="434826" y="242781"/>
                </a:cubicBezTo>
                <a:cubicBezTo>
                  <a:pt x="437884" y="251181"/>
                  <a:pt x="437980" y="262063"/>
                  <a:pt x="434157" y="273041"/>
                </a:cubicBezTo>
                <a:cubicBezTo>
                  <a:pt x="432054" y="278863"/>
                  <a:pt x="429090" y="283923"/>
                  <a:pt x="425745" y="288218"/>
                </a:cubicBezTo>
                <a:cubicBezTo>
                  <a:pt x="419245" y="296332"/>
                  <a:pt x="411120" y="301200"/>
                  <a:pt x="403282" y="301009"/>
                </a:cubicBezTo>
                <a:cubicBezTo>
                  <a:pt x="385598" y="341483"/>
                  <a:pt x="354437" y="376325"/>
                  <a:pt x="318783" y="376325"/>
                </a:cubicBezTo>
                <a:cubicBezTo>
                  <a:pt x="283224" y="376325"/>
                  <a:pt x="252063" y="341483"/>
                  <a:pt x="234379" y="301009"/>
                </a:cubicBezTo>
                <a:cubicBezTo>
                  <a:pt x="226541" y="301200"/>
                  <a:pt x="218321" y="296332"/>
                  <a:pt x="211916" y="288218"/>
                </a:cubicBezTo>
                <a:cubicBezTo>
                  <a:pt x="208475" y="283923"/>
                  <a:pt x="205512" y="278863"/>
                  <a:pt x="203505" y="273041"/>
                </a:cubicBezTo>
                <a:cubicBezTo>
                  <a:pt x="199681" y="262063"/>
                  <a:pt x="199681" y="251181"/>
                  <a:pt x="202740" y="242781"/>
                </a:cubicBezTo>
                <a:cubicBezTo>
                  <a:pt x="205034" y="236385"/>
                  <a:pt x="209144" y="231421"/>
                  <a:pt x="214784" y="229321"/>
                </a:cubicBezTo>
                <a:cubicBezTo>
                  <a:pt x="215740" y="229703"/>
                  <a:pt x="216600" y="230085"/>
                  <a:pt x="217651" y="230180"/>
                </a:cubicBezTo>
                <a:cubicBezTo>
                  <a:pt x="218129" y="230276"/>
                  <a:pt x="218607" y="230276"/>
                  <a:pt x="219085" y="230276"/>
                </a:cubicBezTo>
                <a:cubicBezTo>
                  <a:pt x="221188" y="230276"/>
                  <a:pt x="223100" y="229607"/>
                  <a:pt x="224916" y="228653"/>
                </a:cubicBezTo>
                <a:cubicBezTo>
                  <a:pt x="227784" y="227126"/>
                  <a:pt x="230078" y="224644"/>
                  <a:pt x="231034" y="221303"/>
                </a:cubicBezTo>
                <a:cubicBezTo>
                  <a:pt x="238681" y="195243"/>
                  <a:pt x="258563" y="178633"/>
                  <a:pt x="272423" y="169851"/>
                </a:cubicBezTo>
                <a:close/>
                <a:moveTo>
                  <a:pt x="340086" y="97592"/>
                </a:moveTo>
                <a:cubicBezTo>
                  <a:pt x="342858" y="97592"/>
                  <a:pt x="345535" y="97783"/>
                  <a:pt x="348307" y="98261"/>
                </a:cubicBezTo>
                <a:cubicBezTo>
                  <a:pt x="395338" y="105040"/>
                  <a:pt x="428031" y="148391"/>
                  <a:pt x="421722" y="195371"/>
                </a:cubicBezTo>
                <a:lnTo>
                  <a:pt x="418663" y="217715"/>
                </a:lnTo>
                <a:cubicBezTo>
                  <a:pt x="418663" y="217715"/>
                  <a:pt x="411302" y="188019"/>
                  <a:pt x="362646" y="188019"/>
                </a:cubicBezTo>
                <a:cubicBezTo>
                  <a:pt x="358726" y="188019"/>
                  <a:pt x="354520" y="188210"/>
                  <a:pt x="350123" y="188592"/>
                </a:cubicBezTo>
                <a:cubicBezTo>
                  <a:pt x="350123" y="188592"/>
                  <a:pt x="346586" y="188974"/>
                  <a:pt x="341233" y="188974"/>
                </a:cubicBezTo>
                <a:cubicBezTo>
                  <a:pt x="322019" y="188974"/>
                  <a:pt x="278524" y="185154"/>
                  <a:pt x="282348" y="150588"/>
                </a:cubicBezTo>
                <a:cubicBezTo>
                  <a:pt x="282348" y="150588"/>
                  <a:pt x="233213" y="169685"/>
                  <a:pt x="219066" y="217906"/>
                </a:cubicBezTo>
                <a:lnTo>
                  <a:pt x="216963" y="176369"/>
                </a:lnTo>
                <a:cubicBezTo>
                  <a:pt x="215911" y="154789"/>
                  <a:pt x="225948" y="134068"/>
                  <a:pt x="243633" y="121560"/>
                </a:cubicBezTo>
                <a:cubicBezTo>
                  <a:pt x="253001" y="115066"/>
                  <a:pt x="263994" y="111629"/>
                  <a:pt x="274987" y="111629"/>
                </a:cubicBezTo>
                <a:cubicBezTo>
                  <a:pt x="282635" y="111629"/>
                  <a:pt x="290378" y="113252"/>
                  <a:pt x="297547" y="116594"/>
                </a:cubicBezTo>
                <a:lnTo>
                  <a:pt x="298407" y="115735"/>
                </a:lnTo>
                <a:cubicBezTo>
                  <a:pt x="309305" y="104085"/>
                  <a:pt x="324409" y="97592"/>
                  <a:pt x="340086" y="97592"/>
                </a:cubicBezTo>
                <a:close/>
                <a:moveTo>
                  <a:pt x="318890" y="0"/>
                </a:moveTo>
                <a:cubicBezTo>
                  <a:pt x="478142" y="0"/>
                  <a:pt x="607761" y="129321"/>
                  <a:pt x="607761" y="288419"/>
                </a:cubicBezTo>
                <a:cubicBezTo>
                  <a:pt x="607761" y="335470"/>
                  <a:pt x="596673" y="380422"/>
                  <a:pt x="574687" y="422225"/>
                </a:cubicBezTo>
                <a:cubicBezTo>
                  <a:pt x="571055" y="429097"/>
                  <a:pt x="563981" y="433105"/>
                  <a:pt x="556621" y="433105"/>
                </a:cubicBezTo>
                <a:cubicBezTo>
                  <a:pt x="553466" y="433105"/>
                  <a:pt x="550216" y="432341"/>
                  <a:pt x="547157" y="430719"/>
                </a:cubicBezTo>
                <a:cubicBezTo>
                  <a:pt x="537120" y="425565"/>
                  <a:pt x="533297" y="413254"/>
                  <a:pt x="538554" y="403232"/>
                </a:cubicBezTo>
                <a:cubicBezTo>
                  <a:pt x="557385" y="367443"/>
                  <a:pt x="566944" y="328790"/>
                  <a:pt x="566944" y="288419"/>
                </a:cubicBezTo>
                <a:cubicBezTo>
                  <a:pt x="566944" y="151845"/>
                  <a:pt x="455678" y="40752"/>
                  <a:pt x="318890" y="40752"/>
                </a:cubicBezTo>
                <a:cubicBezTo>
                  <a:pt x="182102" y="40752"/>
                  <a:pt x="70836" y="151845"/>
                  <a:pt x="70836" y="288419"/>
                </a:cubicBezTo>
                <a:cubicBezTo>
                  <a:pt x="70836" y="312756"/>
                  <a:pt x="74755" y="336329"/>
                  <a:pt x="81637" y="359235"/>
                </a:cubicBezTo>
                <a:lnTo>
                  <a:pt x="99608" y="338333"/>
                </a:lnTo>
                <a:cubicBezTo>
                  <a:pt x="104101" y="333084"/>
                  <a:pt x="111461" y="331462"/>
                  <a:pt x="117866" y="334134"/>
                </a:cubicBezTo>
                <a:cubicBezTo>
                  <a:pt x="124174" y="336902"/>
                  <a:pt x="127998" y="343487"/>
                  <a:pt x="127233" y="350359"/>
                </a:cubicBezTo>
                <a:lnTo>
                  <a:pt x="116241" y="448948"/>
                </a:lnTo>
                <a:cubicBezTo>
                  <a:pt x="115285" y="457824"/>
                  <a:pt x="109358" y="465364"/>
                  <a:pt x="100946" y="468418"/>
                </a:cubicBezTo>
                <a:cubicBezTo>
                  <a:pt x="92630" y="471376"/>
                  <a:pt x="83262" y="469467"/>
                  <a:pt x="76762" y="463359"/>
                </a:cubicBezTo>
                <a:lnTo>
                  <a:pt x="4879" y="394834"/>
                </a:lnTo>
                <a:cubicBezTo>
                  <a:pt x="-92" y="390062"/>
                  <a:pt x="-1430" y="382617"/>
                  <a:pt x="1629" y="376414"/>
                </a:cubicBezTo>
                <a:cubicBezTo>
                  <a:pt x="4688" y="370210"/>
                  <a:pt x="11475" y="366774"/>
                  <a:pt x="18357" y="367920"/>
                </a:cubicBezTo>
                <a:lnTo>
                  <a:pt x="42923" y="371928"/>
                </a:lnTo>
                <a:cubicBezTo>
                  <a:pt x="34703" y="345014"/>
                  <a:pt x="30019" y="317146"/>
                  <a:pt x="30019" y="288419"/>
                </a:cubicBezTo>
                <a:cubicBezTo>
                  <a:pt x="30019" y="129321"/>
                  <a:pt x="159638" y="0"/>
                  <a:pt x="318890"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20"/>
            </p:custDataLst>
          </p:nvPr>
        </p:nvSpPr>
        <p:spPr>
          <a:xfrm flipH="1">
            <a:off x="3715385" y="4521200"/>
            <a:ext cx="2313940" cy="406400"/>
          </a:xfrm>
          <a:prstGeom prst="rect">
            <a:avLst/>
          </a:prstGeom>
          <a:noFill/>
          <a:ln>
            <a:noFill/>
          </a:ln>
        </p:spPr>
        <p:txBody>
          <a:bodyPr wrap="square" lIns="90000" tIns="46800" rIns="90000" bIns="0" anchor="b" anchorCtr="0">
            <a:no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4. 过度学习策略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60" name="文本框 59"/>
          <p:cNvSpPr txBox="1"/>
          <p:nvPr>
            <p:custDataLst>
              <p:tags r:id="rId21"/>
            </p:custDataLst>
          </p:nvPr>
        </p:nvSpPr>
        <p:spPr>
          <a:xfrm flipH="1">
            <a:off x="3715385" y="4961255"/>
            <a:ext cx="7723505" cy="511810"/>
          </a:xfrm>
          <a:prstGeom prst="rect">
            <a:avLst/>
          </a:prstGeom>
          <a:noFill/>
          <a:ln>
            <a:noFill/>
          </a:ln>
        </p:spPr>
        <p:txBody>
          <a:bodyPr wrap="square" lIns="90000" tIns="0" rIns="90000" bIns="0" anchor="t" anchorCtr="0">
            <a:noAutofit/>
          </a:bodyPr>
          <a:lstStyle/>
          <a:p>
            <a:pPr lvl="0" algn="l">
              <a:lnSpc>
                <a:spcPct val="120000"/>
              </a:lnSpc>
              <a:buSzPct val="25000"/>
            </a:pPr>
            <a:r>
              <a:rPr lang="zh-CN" altLang="en-US" sz="1400" spc="150">
                <a:latin typeface="Arial" panose="020B0604020202020204" pitchFamily="34" charset="0"/>
                <a:ea typeface="微软雅黑" panose="020B0503020204020204" charset="-122"/>
                <a:sym typeface="Arial" panose="020B0604020202020204" pitchFamily="34" charset="0"/>
              </a:rPr>
              <a:t>过度学习是指所学材料达到刚刚成诵之后，再继续学习一段时间。过度学习有利于保持，心理学中很多实验证实了这一点。</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61" name="文本框 60"/>
          <p:cNvSpPr txBox="1"/>
          <p:nvPr>
            <p:custDataLst>
              <p:tags r:id="rId22"/>
            </p:custDataLst>
          </p:nvPr>
        </p:nvSpPr>
        <p:spPr>
          <a:xfrm flipH="1">
            <a:off x="2459355" y="5472430"/>
            <a:ext cx="2313940" cy="406400"/>
          </a:xfrm>
          <a:prstGeom prst="rect">
            <a:avLst/>
          </a:prstGeom>
          <a:noFill/>
          <a:ln>
            <a:noFill/>
          </a:ln>
        </p:spPr>
        <p:txBody>
          <a:bodyPr wrap="square" lIns="90000" tIns="46800" rIns="90000" bIns="0" anchor="b" anchorCtr="0">
            <a:noAutofit/>
          </a:bodyPr>
          <a:lstStyle/>
          <a:p>
            <a:pPr lvl="0">
              <a:lnSpc>
                <a:spcPct val="120000"/>
              </a:lnSpc>
              <a:buSzPct val="25000"/>
            </a:pPr>
            <a:r>
              <a:rPr lang="zh-CN" altLang="en-US" sz="1600" b="1" spc="300">
                <a:latin typeface="Arial" panose="020B0604020202020204" pitchFamily="34" charset="0"/>
                <a:ea typeface="微软雅黑" panose="020B0503020204020204" charset="-122"/>
                <a:cs typeface="+mn-ea"/>
                <a:sym typeface="Arial" panose="020B0604020202020204" pitchFamily="34" charset="0"/>
              </a:rPr>
              <a:t>5. 合理复习策略</a:t>
            </a:r>
            <a:endParaRPr lang="zh-CN" altLang="en-US" sz="16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62" name="文本框 61"/>
          <p:cNvSpPr txBox="1"/>
          <p:nvPr>
            <p:custDataLst>
              <p:tags r:id="rId23"/>
            </p:custDataLst>
          </p:nvPr>
        </p:nvSpPr>
        <p:spPr>
          <a:xfrm flipH="1">
            <a:off x="2459355" y="5911850"/>
            <a:ext cx="8979535" cy="512445"/>
          </a:xfrm>
          <a:prstGeom prst="rect">
            <a:avLst/>
          </a:prstGeom>
          <a:noFill/>
          <a:ln>
            <a:noFill/>
          </a:ln>
        </p:spPr>
        <p:txBody>
          <a:bodyPr wrap="square" lIns="90000" tIns="0" rIns="90000" bIns="0" anchor="t" anchorCtr="0">
            <a:noAutofit/>
          </a:bodyPr>
          <a:lstStyle/>
          <a:p>
            <a:pPr lvl="0" algn="l">
              <a:lnSpc>
                <a:spcPct val="120000"/>
              </a:lnSpc>
              <a:buSzPct val="25000"/>
            </a:pPr>
            <a:r>
              <a:rPr lang="zh-CN" altLang="en-US" sz="1400" spc="150">
                <a:latin typeface="Arial" panose="020B0604020202020204" pitchFamily="34" charset="0"/>
                <a:ea typeface="微软雅黑" panose="020B0503020204020204" charset="-122"/>
                <a:sym typeface="Arial" panose="020B0604020202020204" pitchFamily="34" charset="0"/>
              </a:rPr>
              <a:t>有效的复习方法有：及时复习、分散复习、阅读与尝试回忆相结合、部分与整体相结合、运用多种感官协同记忆。</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nvSpPr>
        <p:spPr>
          <a:xfrm>
            <a:off x="1468120" y="599898"/>
            <a:ext cx="5224145" cy="534035"/>
          </a:xfrm>
          <a:prstGeom prst="rect">
            <a:avLst/>
          </a:prstGeom>
          <a:noFill/>
          <a:effectLst/>
        </p:spPr>
        <p:txBody>
          <a:bodyPr wrap="square" rtlCol="0" anchor="ctr" anchorCtr="0">
            <a:spAutoFit/>
          </a:bodyPr>
          <a:p>
            <a:pPr>
              <a:lnSpc>
                <a:spcPct val="120000"/>
              </a:lnSpc>
            </a:pPr>
            <a:r>
              <a:rPr lang="zh-CN" altLang="en-US" sz="24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rPr>
              <a:t>学生常常要用到以下几种学习策略</a:t>
            </a:r>
            <a:endParaRPr lang="zh-CN" altLang="en-US" sz="2400" dirty="0">
              <a:solidFill>
                <a:schemeClr val="accent1">
                  <a:lumMod val="2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sym typeface="+mn-ea"/>
            </a:endParaRPr>
          </a:p>
        </p:txBody>
      </p:sp>
      <p:pic>
        <p:nvPicPr>
          <p:cNvPr id="24" name="图形 15"/>
          <p:cNvPicPr>
            <a:picLocks noChangeAspect="1"/>
          </p:cNvPicPr>
          <p:nvPr/>
        </p:nvPicPr>
        <p:blipFill>
          <a:blip r:embed="rId24"/>
          <a:stretch>
            <a:fillRect/>
          </a:stretch>
        </p:blipFill>
        <p:spPr>
          <a:xfrm>
            <a:off x="747974" y="542915"/>
            <a:ext cx="720000" cy="648000"/>
          </a:xfrm>
          <a:prstGeom prst="rect">
            <a:avLst/>
          </a:prstGeom>
          <a:effectLst>
            <a:outerShdw blurRad="25400" dist="25400" dir="8100000" algn="tr" rotWithShape="0">
              <a:prstClr val="black">
                <a:alpha val="40000"/>
              </a:prstClr>
            </a:outerShdw>
          </a:effectLst>
        </p:spPr>
      </p:pic>
      <p:sp>
        <p:nvSpPr>
          <p:cNvPr id="30" name="圆角矩形 29"/>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0" y="451485"/>
            <a:ext cx="6210935" cy="6005195"/>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925" y="3114040"/>
            <a:ext cx="4342130" cy="629920"/>
          </a:xfrm>
          <a:prstGeom prst="rect">
            <a:avLst/>
          </a:prstGeom>
          <a:noFill/>
        </p:spPr>
        <p:txBody>
          <a:bodyPr wrap="square" lIns="90000" tIns="46800" rIns="90000" bIns="46800" rtlCol="0" anchor="ctr" anchorCtr="0">
            <a:noAutofit/>
          </a:bodyPr>
          <a:lstStyle/>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（三）</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a:p>
            <a:pPr marL="0" indent="0" algn="ctr">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20204" pitchFamily="34" charset="0"/>
                <a:ea typeface="汉仪旗黑-55简" panose="00020600040101010101" charset="-122"/>
              </a:rPr>
              <a:t>知识的提取和应用</a:t>
            </a:r>
            <a:endParaRPr lang="zh-CN" altLang="en-US" sz="3600" b="1" spc="300">
              <a:solidFill>
                <a:schemeClr val="accent1">
                  <a:lumMod val="25000"/>
                </a:schemeClr>
              </a:solidFill>
              <a:latin typeface="Arial" panose="020B0604020202020204" pitchFamily="34" charset="0"/>
              <a:ea typeface="汉仪旗黑-55简" panose="00020600040101010101" charset="-122"/>
            </a:endParaRPr>
          </a:p>
        </p:txBody>
      </p:sp>
      <p:sp>
        <p:nvSpPr>
          <p:cNvPr id="8" name="文本框 7"/>
          <p:cNvSpPr txBox="1"/>
          <p:nvPr>
            <p:custDataLst>
              <p:tags r:id="rId5"/>
            </p:custDataLst>
          </p:nvPr>
        </p:nvSpPr>
        <p:spPr>
          <a:xfrm>
            <a:off x="6315075" y="2553335"/>
            <a:ext cx="5302885" cy="20478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ts val="0"/>
              </a:spcAft>
              <a:buSzPct val="100000"/>
              <a:buFont typeface="WPS-Bullets" pitchFamily="2" charset="0"/>
              <a:buChar char=""/>
            </a:pPr>
            <a:r>
              <a:rPr lang="zh-CN" altLang="en-US" sz="1600" b="1">
                <a:solidFill>
                  <a:srgbClr val="000000">
                    <a:lumMod val="65000"/>
                    <a:lumOff val="35000"/>
                  </a:srgbClr>
                </a:solidFill>
                <a:latin typeface="Arial" panose="020B0604020202020204" pitchFamily="34" charset="0"/>
                <a:ea typeface="汉仪旗黑-55简" panose="00020600040101010101" charset="-122"/>
              </a:rPr>
              <a:t>知识的提取和应用是指把所需的知识从记忆库中提取出来，并运用其去解决同类或类似课题的过程，是知识学习中必不可少的阶段，是检验知识理解和巩固情况的重要途径，也是加深理解和巩固，使知识系统化的重要方法。知识的应用还能促使学生理论联系实际，提高学生学习的积极性，培养学生分析问题和解决问题的能力。</a:t>
            </a:r>
            <a:endParaRPr lang="zh-CN" altLang="en-US" sz="1600" b="1">
              <a:solidFill>
                <a:srgbClr val="000000">
                  <a:lumMod val="65000"/>
                  <a:lumOff val="35000"/>
                </a:srgbClr>
              </a:solidFill>
              <a:latin typeface="Arial" panose="020B0604020202020204" pitchFamily="34" charset="0"/>
              <a:ea typeface="汉仪旗黑-55简" panose="00020600040101010101"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技能的形成</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熟记技能的概念，掌握技能的分类。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理解并掌握动作技能及智力技能形成的过程及各阶段的特点。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掌握小学生技能的培养方法。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根据自己的兴趣学习并掌握一项技能，通过学习来理解技能形成的过程及形成的方法。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90675" y="780415"/>
            <a:ext cx="7067550"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一、技能的概述</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729559" y="74888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3"/>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4"/>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6"/>
            </p:custDataLst>
          </p:nvPr>
        </p:nvSpPr>
        <p:spPr>
          <a:xfrm>
            <a:off x="6119495" y="3104515"/>
            <a:ext cx="5241290" cy="1889760"/>
          </a:xfrm>
          <a:prstGeom prst="rect">
            <a:avLst/>
          </a:prstGeom>
          <a:noFill/>
        </p:spPr>
        <p:txBody>
          <a:bodyPr wrap="square" rtlCol="0">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uFillTx/>
                <a:latin typeface="Arial" panose="020B0604020202020204" pitchFamily="34" charset="0"/>
                <a:ea typeface="汉仪旗黑-55简" panose="00020600040101010101" charset="-122"/>
                <a:cs typeface="黑体" panose="02010609060101010101" charset="-122"/>
              </a:rPr>
              <a:t>技能是指个体运用已有的知识经验，通过练习而获得的、确保某种活动得以顺利进行的活动方式。如书写、阅读、计算、实验操作、做操等连贯的活动方式都是技能。这种方式既可以是外显的动作操作，也可以是发生在大脑内部的智力操作。</a:t>
            </a:r>
            <a:endParaRPr lang="zh-CN" altLang="en-US" dirty="0">
              <a:solidFill>
                <a:schemeClr val="tx1"/>
              </a:solidFill>
              <a:uFillTx/>
              <a:latin typeface="Arial" panose="020B060402020202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
        <p:nvSpPr>
          <p:cNvPr id="30" name="圆角矩形 29"/>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6118225" y="2381885"/>
            <a:ext cx="2337435" cy="521970"/>
          </a:xfrm>
          <a:prstGeom prst="rect">
            <a:avLst/>
          </a:prstGeom>
          <a:noFill/>
        </p:spPr>
        <p:txBody>
          <a:bodyPr wrap="square" rtlCol="0" anchor="t">
            <a:spAutoFit/>
          </a:bodyPr>
          <a:p>
            <a:r>
              <a:rPr lang="zh-CN" altLang="en-US" sz="2800" b="1">
                <a:latin typeface="微软雅黑" panose="020B0503020204020204" charset="-122"/>
                <a:ea typeface="微软雅黑" panose="020B0503020204020204" charset="-122"/>
              </a:rPr>
              <a:t>什么是技能</a:t>
            </a:r>
            <a:endParaRPr lang="zh-CN" altLang="en-US" sz="2800" b="1">
              <a:latin typeface="微软雅黑" panose="020B0503020204020204" charset="-122"/>
              <a:ea typeface="微软雅黑" panose="020B0503020204020204" charset="-122"/>
            </a:endParaRPr>
          </a:p>
        </p:txBody>
      </p:sp>
      <p:pic>
        <p:nvPicPr>
          <p:cNvPr id="3" name="图形 15"/>
          <p:cNvPicPr>
            <a:picLocks noChangeAspect="1"/>
          </p:cNvPicPr>
          <p:nvPr/>
        </p:nvPicPr>
        <p:blipFill>
          <a:blip r:embed="rId1"/>
          <a:stretch>
            <a:fillRect/>
          </a:stretch>
        </p:blipFill>
        <p:spPr>
          <a:xfrm>
            <a:off x="729559" y="748889"/>
            <a:ext cx="861262" cy="745322"/>
          </a:xfrm>
          <a:prstGeom prst="rect">
            <a:avLst/>
          </a:prstGeom>
          <a:effectLst>
            <a:outerShdw blurRad="25400" dist="25400" dir="8100000" algn="tr" rotWithShape="0">
              <a:prstClr val="black">
                <a:alpha val="40000"/>
              </a:prstClr>
            </a:outerShdw>
          </a:effectLst>
        </p:spPr>
      </p:pic>
      <p:sp>
        <p:nvSpPr>
          <p:cNvPr id="4" name="圆角矩形 3"/>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2"/>
            </p:custDataLst>
          </p:nvPr>
        </p:nvSpPr>
        <p:spPr>
          <a:xfrm>
            <a:off x="2150745" y="1715770"/>
            <a:ext cx="7571105" cy="1235710"/>
          </a:xfrm>
          <a:prstGeom prst="rect">
            <a:avLst/>
          </a:prstGeom>
          <a:noFill/>
        </p:spPr>
        <p:txBody>
          <a:bodyPr wrap="square" rtlCol="0" anchor="t" anchorCtr="0">
            <a:normAutofit/>
          </a:bodyPr>
          <a:lstStyle/>
          <a:p>
            <a:pPr fontAlgn="auto">
              <a:lnSpc>
                <a:spcPct val="110000"/>
              </a:lnSpc>
            </a:pPr>
            <a:r>
              <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rPr>
              <a:t>按照技能的性质和特点，可以将技能分为动作技能和智力技能两类。</a:t>
            </a:r>
            <a:endParaRPr lang="zh-CN" altLang="en-US" sz="2800" b="1" spc="300" dirty="0">
              <a:solidFill>
                <a:schemeClr val="accent1">
                  <a:lumMod val="25000"/>
                </a:schemeClr>
              </a:solidFill>
              <a:uFillTx/>
              <a:latin typeface="Arial" panose="020B0604020202020204" pitchFamily="34" charset="0"/>
              <a:ea typeface="汉仪旗黑-55简" panose="00020600040101010101" charset="-122"/>
              <a:sym typeface="Arial" panose="020B0604020202020204" pitchFamily="34" charset="0"/>
            </a:endParaRPr>
          </a:p>
        </p:txBody>
      </p:sp>
      <p:sp>
        <p:nvSpPr>
          <p:cNvPr id="36" name="矩形 35"/>
          <p:cNvSpPr/>
          <p:nvPr>
            <p:custDataLst>
              <p:tags r:id="rId23"/>
            </p:custDataLst>
          </p:nvPr>
        </p:nvSpPr>
        <p:spPr>
          <a:xfrm>
            <a:off x="2150745" y="3142615"/>
            <a:ext cx="3575685" cy="2265680"/>
          </a:xfrm>
          <a:prstGeom prst="rect">
            <a:avLst/>
          </a:prstGeom>
        </p:spPr>
        <p:txBody>
          <a:bodyPr lIns="91440" tIns="45720" rIns="91440" bIns="45720" anchor="t" anchorCtr="0">
            <a:normAutofit lnSpcReduction="2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30000"/>
              </a:lnSpc>
              <a:spcBef>
                <a:spcPts val="0"/>
              </a:spcBef>
              <a:spcAft>
                <a:spcPts val="120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1. 动作技能</a:t>
            </a:r>
            <a:endParaRPr lang="zh-CN" altLang="en-US" sz="2000" b="1" spc="150">
              <a:solidFill>
                <a:srgbClr val="000000">
                  <a:lumMod val="85000"/>
                  <a:lumOff val="15000"/>
                </a:srgbClr>
              </a:solidFill>
              <a:ea typeface="汉仪旗黑-55简" panose="00020600040101010101" charset="-122"/>
            </a:endParaRPr>
          </a:p>
          <a:p>
            <a:pPr marL="0" lvl="0" indent="-285750" algn="just" fontAlgn="ctr">
              <a:lnSpc>
                <a:spcPct val="130000"/>
              </a:lnSpc>
              <a:spcBef>
                <a:spcPts val="0"/>
              </a:spcBef>
              <a:spcAft>
                <a:spcPts val="1200"/>
              </a:spcAft>
              <a:buSzPct val="100000"/>
              <a:buFont typeface="Wingdings" panose="05000000000000000000" charset="0"/>
              <a:buNone/>
            </a:pPr>
            <a:r>
              <a:rPr lang="zh-CN" altLang="en-US" sz="1600" b="1" spc="150">
                <a:solidFill>
                  <a:srgbClr val="000000">
                    <a:lumMod val="85000"/>
                    <a:lumOff val="15000"/>
                  </a:srgbClr>
                </a:solidFill>
                <a:latin typeface="宋体" panose="02010600030101010101" pitchFamily="2" charset="-122"/>
                <a:ea typeface="宋体" panose="02010600030101010101" pitchFamily="2" charset="-122"/>
              </a:rPr>
              <a:t>动作技能也叫操作技能或运动技能，是指通过练习而形成的一系列动作方式系统。</a:t>
            </a:r>
            <a:endParaRPr lang="zh-CN" altLang="en-US" sz="1600" b="1" spc="150">
              <a:solidFill>
                <a:srgbClr val="000000">
                  <a:lumMod val="85000"/>
                  <a:lumOff val="15000"/>
                </a:srgbClr>
              </a:solidFill>
              <a:latin typeface="宋体" panose="02010600030101010101" pitchFamily="2" charset="-122"/>
              <a:ea typeface="宋体" panose="02010600030101010101" pitchFamily="2" charset="-122"/>
            </a:endParaRPr>
          </a:p>
        </p:txBody>
      </p:sp>
      <p:sp>
        <p:nvSpPr>
          <p:cNvPr id="37" name="矩形 36"/>
          <p:cNvSpPr/>
          <p:nvPr>
            <p:custDataLst>
              <p:tags r:id="rId24"/>
            </p:custDataLst>
          </p:nvPr>
        </p:nvSpPr>
        <p:spPr>
          <a:xfrm>
            <a:off x="6445885" y="3142615"/>
            <a:ext cx="3778885" cy="2265680"/>
          </a:xfrm>
          <a:prstGeom prst="rect">
            <a:avLst/>
          </a:prstGeom>
        </p:spPr>
        <p:txBody>
          <a:bodyPr lIns="91440" tIns="45720" rIns="91440" bIns="45720" anchor="t" anchorCtr="0">
            <a:normAutofit lnSpcReduction="1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285750" algn="l" fontAlgn="ctr">
              <a:lnSpc>
                <a:spcPct val="130000"/>
              </a:lnSpc>
              <a:spcBef>
                <a:spcPts val="0"/>
              </a:spcBef>
              <a:spcAft>
                <a:spcPts val="120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2. 智力技能</a:t>
            </a:r>
            <a:endParaRPr lang="zh-CN" altLang="en-US" sz="2000" b="1" spc="150">
              <a:solidFill>
                <a:srgbClr val="000000">
                  <a:lumMod val="85000"/>
                  <a:lumOff val="15000"/>
                </a:srgbClr>
              </a:solidFill>
              <a:ea typeface="汉仪旗黑-55简" panose="00020600040101010101" charset="-122"/>
            </a:endParaRPr>
          </a:p>
          <a:p>
            <a:pPr marL="0" lvl="0" indent="-285750" algn="just" fontAlgn="ctr">
              <a:lnSpc>
                <a:spcPct val="130000"/>
              </a:lnSpc>
              <a:spcBef>
                <a:spcPts val="0"/>
              </a:spcBef>
              <a:spcAft>
                <a:spcPts val="1200"/>
              </a:spcAft>
              <a:buSzPct val="100000"/>
              <a:buFont typeface="Wingdings" panose="05000000000000000000" charset="0"/>
              <a:buNone/>
            </a:pPr>
            <a:r>
              <a:rPr lang="zh-CN" altLang="en-US" sz="1600" b="1">
                <a:solidFill>
                  <a:srgbClr val="000000">
                    <a:lumMod val="85000"/>
                    <a:lumOff val="15000"/>
                  </a:srgbClr>
                </a:solidFill>
                <a:uFillTx/>
                <a:latin typeface="宋体" panose="02010600030101010101" pitchFamily="2" charset="-122"/>
                <a:ea typeface="宋体" panose="02010600030101010101" pitchFamily="2" charset="-122"/>
              </a:rPr>
              <a:t>智力技能也叫心智技能或认知技能，指借助于内部言语在头脑中进行的智力活动方式，它包括感知、记忆、想象和思维等认知因素，其中抽象思维因素占据着最主要的地位。</a:t>
            </a:r>
            <a:endParaRPr lang="zh-CN" altLang="en-US" sz="1600" b="1">
              <a:solidFill>
                <a:srgbClr val="000000">
                  <a:lumMod val="85000"/>
                  <a:lumOff val="15000"/>
                </a:srgbClr>
              </a:solidFill>
              <a:uFillTx/>
              <a:latin typeface="宋体" panose="02010600030101010101" pitchFamily="2" charset="-122"/>
              <a:ea typeface="宋体" panose="02010600030101010101" pitchFamily="2" charset="-122"/>
            </a:endParaRPr>
          </a:p>
        </p:txBody>
      </p:sp>
      <p:sp>
        <p:nvSpPr>
          <p:cNvPr id="40" name="任意多边形: 形状 39"/>
          <p:cNvSpPr>
            <a:spLocks noChangeAspect="1"/>
          </p:cNvSpPr>
          <p:nvPr>
            <p:custDataLst>
              <p:tags r:id="rId25"/>
            </p:custDataLst>
          </p:nvPr>
        </p:nvSpPr>
        <p:spPr>
          <a:xfrm rot="10800000">
            <a:off x="10224770" y="18275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1" name="任意多边形: 形状 50"/>
          <p:cNvSpPr>
            <a:spLocks noChangeAspect="1"/>
          </p:cNvSpPr>
          <p:nvPr>
            <p:custDataLst>
              <p:tags r:id="rId26"/>
            </p:custDataLst>
          </p:nvPr>
        </p:nvSpPr>
        <p:spPr>
          <a:xfrm rot="10800000">
            <a:off x="9959975" y="18275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custDataLst>
              <p:tags r:id="rId1"/>
            </p:custDataLst>
          </p:nvPr>
        </p:nvSpPr>
        <p:spPr>
          <a:xfrm>
            <a:off x="8701251" y="2105661"/>
            <a:ext cx="2653030" cy="501014"/>
          </a:xfrm>
          <a:prstGeom prst="rect">
            <a:avLst/>
          </a:prstGeom>
          <a:noFill/>
        </p:spPr>
        <p:txBody>
          <a:bodyPr wrap="square" lIns="90000" tIns="46800" rIns="90000" bIns="0" anchor="b" anchorCtr="0">
            <a:noAutofit/>
          </a:bodyPr>
          <a:p>
            <a:pP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2. 动作技能</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a:p>
            <a:pP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与智力技能的联系</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文本框 42"/>
          <p:cNvSpPr txBox="1"/>
          <p:nvPr>
            <p:custDataLst>
              <p:tags r:id="rId2"/>
            </p:custDataLst>
          </p:nvPr>
        </p:nvSpPr>
        <p:spPr>
          <a:xfrm>
            <a:off x="8701405" y="2663190"/>
            <a:ext cx="2653030" cy="3532505"/>
          </a:xfrm>
          <a:prstGeom prst="rect">
            <a:avLst/>
          </a:prstGeom>
          <a:noFill/>
        </p:spPr>
        <p:txBody>
          <a:bodyPr wrap="square" lIns="90000" tIns="0" rIns="90000" bIns="46800" anchor="t" anchorCtr="0">
            <a:noAutofit/>
          </a:bodyPr>
          <a:p>
            <a:pPr>
              <a:lnSpc>
                <a:spcPct val="120000"/>
              </a:lnSpc>
              <a:buClr>
                <a:srgbClr val="E7E6E6"/>
              </a:buClr>
            </a:pPr>
            <a:r>
              <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rPr>
              <a:t>一方面，动作技能经常是智力技能形成的最初依据，智力技能的形成常常是在外部动作技能的基础上，逐步脱离外部动作而借助于内部言语实现的。</a:t>
            </a: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a:p>
            <a:pPr>
              <a:lnSpc>
                <a:spcPct val="120000"/>
              </a:lnSpc>
              <a:buClr>
                <a:srgbClr val="E7E6E6"/>
              </a:buClr>
            </a:pPr>
            <a:r>
              <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rPr>
              <a:t>另一方面，智力技能往往又是外部动作技能的支配者和调节者，复杂的运动技能往往包含认知成分，需要学习者智力活动的参与，手脑并用才能完成。</a:t>
            </a: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p:txBody>
      </p:sp>
      <p:sp>
        <p:nvSpPr>
          <p:cNvPr id="44" name="文本框 43"/>
          <p:cNvSpPr txBox="1"/>
          <p:nvPr>
            <p:custDataLst>
              <p:tags r:id="rId3"/>
            </p:custDataLst>
          </p:nvPr>
        </p:nvSpPr>
        <p:spPr>
          <a:xfrm>
            <a:off x="837565" y="3407410"/>
            <a:ext cx="2653030" cy="501015"/>
          </a:xfrm>
          <a:prstGeom prst="rect">
            <a:avLst/>
          </a:prstGeom>
          <a:noFill/>
        </p:spPr>
        <p:txBody>
          <a:bodyPr wrap="square" lIns="90000" tIns="46800" rIns="90000" bIns="0" anchor="b" anchorCtr="0">
            <a:noAutofit/>
          </a:bodyPr>
          <a:p>
            <a:pPr algn="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1. 动作技能</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a:p>
            <a:pPr algn="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与智力技能的区别</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文本框 44"/>
          <p:cNvSpPr txBox="1"/>
          <p:nvPr>
            <p:custDataLst>
              <p:tags r:id="rId4"/>
            </p:custDataLst>
          </p:nvPr>
        </p:nvSpPr>
        <p:spPr>
          <a:xfrm>
            <a:off x="837565" y="3964940"/>
            <a:ext cx="2653030" cy="1616710"/>
          </a:xfrm>
          <a:prstGeom prst="rect">
            <a:avLst/>
          </a:prstGeom>
          <a:noFill/>
        </p:spPr>
        <p:txBody>
          <a:bodyPr wrap="square" lIns="90000" tIns="0" rIns="90000" bIns="46800" anchor="t" anchorCtr="0">
            <a:noAutofit/>
          </a:bodyPr>
          <a:p>
            <a:pPr algn="r">
              <a:lnSpc>
                <a:spcPct val="120000"/>
              </a:lnSpc>
              <a:buClr>
                <a:srgbClr val="E7E6E6"/>
              </a:buClr>
            </a:pPr>
            <a:r>
              <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rPr>
              <a:t>第一，活动的对象不同。</a:t>
            </a: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a:p>
            <a:pPr algn="r">
              <a:lnSpc>
                <a:spcPct val="120000"/>
              </a:lnSpc>
              <a:buClr>
                <a:srgbClr val="E7E6E6"/>
              </a:buClr>
            </a:pPr>
            <a:r>
              <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rPr>
              <a:t>第二，活动的结构不同。</a:t>
            </a: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a:p>
            <a:pPr algn="r">
              <a:lnSpc>
                <a:spcPct val="120000"/>
              </a:lnSpc>
              <a:buClr>
                <a:srgbClr val="E7E6E6"/>
              </a:buClr>
            </a:pPr>
            <a:r>
              <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rPr>
              <a:t>第三，活动的要求不同。</a:t>
            </a: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a:p>
            <a:pPr algn="r">
              <a:lnSpc>
                <a:spcPct val="120000"/>
              </a:lnSpc>
              <a:buClr>
                <a:srgbClr val="E7E6E6"/>
              </a:buClr>
            </a:pPr>
            <a:endParaRPr lang="zh-CN" altLang="en-US" sz="1600" spc="150" dirty="0">
              <a:solidFill>
                <a:srgbClr val="000000">
                  <a:lumMod val="85000"/>
                  <a:lumOff val="15000"/>
                </a:srgbClr>
              </a:solidFill>
              <a:latin typeface="微软雅黑" panose="020B0503020204020204" charset="-122"/>
              <a:ea typeface="微软雅黑" panose="020B0503020204020204" charset="-122"/>
              <a:sym typeface="Arial" panose="020B0604020202020204" pitchFamily="34" charset="0"/>
            </a:endParaRPr>
          </a:p>
        </p:txBody>
      </p:sp>
      <p:grpSp>
        <p:nvGrpSpPr>
          <p:cNvPr id="46" name="组合 45"/>
          <p:cNvGrpSpPr/>
          <p:nvPr/>
        </p:nvGrpSpPr>
        <p:grpSpPr>
          <a:xfrm>
            <a:off x="4150360" y="1821815"/>
            <a:ext cx="3891280" cy="4373880"/>
            <a:chOff x="6536" y="1941"/>
            <a:chExt cx="6128" cy="6888"/>
          </a:xfrm>
        </p:grpSpPr>
        <p:sp>
          <p:nvSpPr>
            <p:cNvPr id="47" name="矩形 46"/>
            <p:cNvSpPr/>
            <p:nvPr>
              <p:custDataLst>
                <p:tags r:id="rId5"/>
              </p:custDataLst>
            </p:nvPr>
          </p:nvSpPr>
          <p:spPr>
            <a:xfrm>
              <a:off x="8277" y="4994"/>
              <a:ext cx="2646" cy="811"/>
            </a:xfrm>
            <a:prstGeom prst="rect">
              <a:avLst/>
            </a:prstGeom>
          </p:spPr>
          <p:txBody>
            <a:bodyPr wrap="square" lIns="90000" tIns="46800" rIns="90000" bIns="46800" anchor="ctr">
              <a:normAutofit/>
            </a:bodyPr>
            <a:p>
              <a:pPr algn="ct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区别与联系</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空心弧 47"/>
            <p:cNvSpPr/>
            <p:nvPr>
              <p:custDataLst>
                <p:tags r:id="rId6"/>
              </p:custDataLst>
            </p:nvPr>
          </p:nvSpPr>
          <p:spPr>
            <a:xfrm rot="5400000">
              <a:off x="6536" y="2336"/>
              <a:ext cx="6128" cy="6128"/>
            </a:xfrm>
            <a:prstGeom prst="blockArc">
              <a:avLst>
                <a:gd name="adj1" fmla="val 0"/>
                <a:gd name="adj2" fmla="val 10800000"/>
                <a:gd name="adj3" fmla="val 2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49" name="空心弧 48"/>
            <p:cNvSpPr/>
            <p:nvPr>
              <p:custDataLst>
                <p:tags r:id="rId7"/>
              </p:custDataLst>
            </p:nvPr>
          </p:nvSpPr>
          <p:spPr>
            <a:xfrm rot="-5400000">
              <a:off x="6536" y="2336"/>
              <a:ext cx="6128" cy="6128"/>
            </a:xfrm>
            <a:prstGeom prst="blockArc">
              <a:avLst>
                <a:gd name="adj1" fmla="val 0"/>
                <a:gd name="adj2" fmla="val 10800000"/>
                <a:gd name="adj3" fmla="val 20000"/>
              </a:avLst>
            </a:prstGeom>
            <a:solidFill>
              <a:srgbClr val="00B05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50" name="等腰三角形 49"/>
            <p:cNvSpPr/>
            <p:nvPr>
              <p:custDataLst>
                <p:tags r:id="rId8"/>
              </p:custDataLst>
            </p:nvPr>
          </p:nvSpPr>
          <p:spPr>
            <a:xfrm rot="16200000">
              <a:off x="7913" y="7142"/>
              <a:ext cx="1988" cy="1387"/>
            </a:xfrm>
            <a:prstGeom prst="triangle">
              <a:avLst/>
            </a:prstGeom>
            <a:solidFill>
              <a:srgbClr val="00B05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1" name="文本框 50"/>
            <p:cNvSpPr txBox="1"/>
            <p:nvPr>
              <p:custDataLst>
                <p:tags r:id="rId9"/>
              </p:custDataLst>
            </p:nvPr>
          </p:nvSpPr>
          <p:spPr>
            <a:xfrm>
              <a:off x="8907" y="7422"/>
              <a:ext cx="760" cy="826"/>
            </a:xfrm>
            <a:prstGeom prst="rect">
              <a:avLst/>
            </a:prstGeom>
            <a:noFill/>
            <a:effectLst/>
          </p:spPr>
          <p:txBody>
            <a:bodyPr vert="horz" wrap="square" tIns="46800" bIns="46800">
              <a:normAutofit fontScale="92500"/>
            </a:bodyPr>
            <a:p>
              <a:pPr>
                <a:lnSpc>
                  <a:spcPct val="120000"/>
                </a:lnSpc>
              </a:pPr>
              <a:r>
                <a:rPr lang="en-US" sz="2100">
                  <a:solidFill>
                    <a:sysClr val="window" lastClr="FFFFFF"/>
                  </a:solidFill>
                  <a:latin typeface="微软雅黑" panose="020B0503020204020204" charset="-122"/>
                  <a:ea typeface="微软雅黑" panose="020B0503020204020204" charset="-122"/>
                  <a:sym typeface="Arial" panose="020B0604020202020204" pitchFamily="34" charset="0"/>
                </a:rPr>
                <a:t>02</a:t>
              </a:r>
              <a:endParaRPr lang="en-US" sz="21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52" name="等腰三角形 51"/>
            <p:cNvSpPr/>
            <p:nvPr>
              <p:custDataLst>
                <p:tags r:id="rId10"/>
              </p:custDataLst>
            </p:nvPr>
          </p:nvSpPr>
          <p:spPr>
            <a:xfrm rot="5400000">
              <a:off x="9292" y="2242"/>
              <a:ext cx="1988" cy="1387"/>
            </a:xfrm>
            <a:prstGeom prst="triangl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3" name="文本框 52"/>
            <p:cNvSpPr txBox="1"/>
            <p:nvPr>
              <p:custDataLst>
                <p:tags r:id="rId11"/>
              </p:custDataLst>
            </p:nvPr>
          </p:nvSpPr>
          <p:spPr>
            <a:xfrm>
              <a:off x="9593" y="2522"/>
              <a:ext cx="760" cy="826"/>
            </a:xfrm>
            <a:prstGeom prst="rect">
              <a:avLst/>
            </a:prstGeom>
            <a:noFill/>
            <a:effectLst/>
          </p:spPr>
          <p:txBody>
            <a:bodyPr vert="horz" wrap="square" tIns="46800" bIns="46800">
              <a:normAutofit fontScale="92500"/>
            </a:bodyPr>
            <a:p>
              <a:pPr>
                <a:lnSpc>
                  <a:spcPct val="120000"/>
                </a:lnSpc>
              </a:pPr>
              <a:r>
                <a:rPr lang="en-US" sz="2100" dirty="0">
                  <a:solidFill>
                    <a:sysClr val="window" lastClr="FFFFFF"/>
                  </a:solidFill>
                  <a:latin typeface="微软雅黑" panose="020B0503020204020204" charset="-122"/>
                  <a:ea typeface="微软雅黑" panose="020B0503020204020204" charset="-122"/>
                  <a:sym typeface="Arial" panose="020B0604020202020204" pitchFamily="34" charset="0"/>
                </a:rPr>
                <a:t>01</a:t>
              </a:r>
              <a:endParaRPr lang="en-US" sz="21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grpSp>
      <p:sp>
        <p:nvSpPr>
          <p:cNvPr id="54" name="文本框 53"/>
          <p:cNvSpPr txBox="1"/>
          <p:nvPr/>
        </p:nvSpPr>
        <p:spPr>
          <a:xfrm>
            <a:off x="1590675" y="780415"/>
            <a:ext cx="7067550" cy="681990"/>
          </a:xfrm>
          <a:prstGeom prst="rect">
            <a:avLst/>
          </a:prstGeom>
          <a:noFill/>
          <a:effectLst/>
        </p:spPr>
        <p:txBody>
          <a:bodyPr wrap="square" rtlCol="0" anchor="ctr" anchorCtr="0">
            <a:spAutoFit/>
          </a:bodyPr>
          <a:p>
            <a:pPr>
              <a:lnSpc>
                <a:spcPct val="120000"/>
              </a:lnSpc>
            </a:pPr>
            <a:r>
              <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rPr>
              <a:t>（三）动作技能与智力技能的关系</a:t>
            </a:r>
            <a:endParaRPr lang="zh-CN" altLang="en-US" sz="3200" dirty="0">
              <a:solidFill>
                <a:schemeClr val="dk1">
                  <a:lumMod val="85000"/>
                  <a:lumOff val="15000"/>
                </a:schemeClr>
              </a:solidFill>
              <a:effectLst>
                <a:outerShdw blurRad="25400" dist="25400" dir="2700000" algn="tl" rotWithShape="0">
                  <a:prstClr val="black">
                    <a:alpha val="40000"/>
                  </a:prstClr>
                </a:outerShdw>
              </a:effectLst>
              <a:latin typeface="Arial" panose="020B0604020202020204" pitchFamily="34" charset="0"/>
              <a:ea typeface="汉仪旗黑-55简" panose="00020600040101010101" charset="-122"/>
              <a:cs typeface="黑体" panose="02010609060101010101" charset="-122"/>
            </a:endParaRPr>
          </a:p>
        </p:txBody>
      </p:sp>
      <p:pic>
        <p:nvPicPr>
          <p:cNvPr id="55" name="图形 15"/>
          <p:cNvPicPr>
            <a:picLocks noChangeAspect="1"/>
          </p:cNvPicPr>
          <p:nvPr/>
        </p:nvPicPr>
        <p:blipFill>
          <a:blip r:embed="rId12"/>
          <a:stretch>
            <a:fillRect/>
          </a:stretch>
        </p:blipFill>
        <p:spPr>
          <a:xfrm>
            <a:off x="729559" y="748889"/>
            <a:ext cx="861262" cy="745322"/>
          </a:xfrm>
          <a:prstGeom prst="rect">
            <a:avLst/>
          </a:prstGeom>
          <a:effectLst>
            <a:outerShdw blurRad="25400" dist="25400" dir="8100000" algn="tr" rotWithShape="0">
              <a:prstClr val="black">
                <a:alpha val="40000"/>
              </a:prstClr>
            </a:outerShdw>
          </a:effectLst>
        </p:spPr>
      </p:pic>
      <p:sp>
        <p:nvSpPr>
          <p:cNvPr id="56" name="圆角矩形 55"/>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二、技能的形成</a:t>
            </a:r>
            <a:endPar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t" anchorCtr="0">
            <a:normAutofit/>
          </a:bodyPr>
          <a:p>
            <a:pPr>
              <a:lnSpc>
                <a:spcPct val="150000"/>
              </a:lnSpc>
            </a:pPr>
            <a:r>
              <a:rPr lang="zh-CN" altLang="en-US" sz="2000" b="1" dirty="0" smtClean="0">
                <a:latin typeface="宋体" panose="02010600030101010101" pitchFamily="2" charset="-122"/>
                <a:sym typeface="+mn-ea"/>
              </a:rPr>
              <a:t>动作技能的形成是通过领悟和练习来逐步掌握某种动作操作程序的过程，复杂动作技能的形成一般要经历四个主要阶段。</a:t>
            </a:r>
            <a:endParaRPr lang="en-US" altLang="zh-CN" sz="2000" i="1" dirty="0">
              <a:solidFill>
                <a:schemeClr val="dk1"/>
              </a:solidFill>
              <a:latin typeface="黑体" panose="02010609060101010101" charset="-122"/>
              <a:ea typeface="黑体" panose="02010609060101010101"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graphicFrame>
        <p:nvGraphicFramePr>
          <p:cNvPr id="3" name="表格 2"/>
          <p:cNvGraphicFramePr>
            <a:graphicFrameLocks noGrp="1"/>
          </p:cNvGraphicFramePr>
          <p:nvPr>
            <p:custDataLst>
              <p:tags r:id="rId3"/>
            </p:custDataLst>
          </p:nvPr>
        </p:nvGraphicFramePr>
        <p:xfrm>
          <a:off x="1096645" y="3019425"/>
          <a:ext cx="10013315" cy="3068320"/>
        </p:xfrm>
        <a:graphic>
          <a:graphicData uri="http://schemas.openxmlformats.org/drawingml/2006/table">
            <a:tbl>
              <a:tblPr firstRow="1" bandRow="1">
                <a:tableStyleId>{5C22544A-7EE6-4342-B048-85BDC9FD1C3A}</a:tableStyleId>
              </a:tblPr>
              <a:tblGrid>
                <a:gridCol w="1141730"/>
                <a:gridCol w="8871585"/>
              </a:tblGrid>
              <a:tr h="760095">
                <a:tc>
                  <a:txBody>
                    <a:bodyPr/>
                    <a:p>
                      <a:pPr algn="ctr">
                        <a:lnSpc>
                          <a:spcPct val="100000"/>
                        </a:lnSpc>
                      </a:pPr>
                      <a:r>
                        <a:rPr lang="zh-CN" altLang="en-US" sz="1800" b="1" dirty="0" smtClean="0">
                          <a:solidFill>
                            <a:schemeClr val="tx1"/>
                          </a:solidFill>
                          <a:latin typeface="宋体" panose="02010600030101010101" pitchFamily="2" charset="-122"/>
                          <a:ea typeface="宋体" panose="02010600030101010101" pitchFamily="2" charset="-122"/>
                        </a:rPr>
                        <a:t>操作定向</a:t>
                      </a:r>
                      <a:endParaRPr lang="zh-CN" altLang="en-US" sz="1800" b="1"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solidFill>
                  </a:tcPr>
                </a:tc>
                <a:tc>
                  <a:txBody>
                    <a:bodyPr/>
                    <a:p>
                      <a:pPr algn="l">
                        <a:lnSpc>
                          <a:spcPct val="100000"/>
                        </a:lnSpc>
                        <a:buNone/>
                      </a:pPr>
                      <a:r>
                        <a:rPr lang="zh-CN" altLang="en-US" sz="1800" b="0" dirty="0" smtClean="0">
                          <a:solidFill>
                            <a:schemeClr val="tx1"/>
                          </a:solidFill>
                          <a:latin typeface="宋体" panose="02010600030101010101" pitchFamily="2" charset="-122"/>
                          <a:ea typeface="宋体" panose="02010600030101010101" pitchFamily="2" charset="-122"/>
                        </a:rPr>
                        <a:t>即了解操作活动的结构和程序的要求，在头脑中建立起操作活动的定向映象的过程。</a:t>
                      </a:r>
                      <a:endParaRPr lang="zh-CN" altLang="en-US" sz="1800" b="0"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solidFill>
                  </a:tcPr>
                </a:tc>
              </a:tr>
              <a:tr h="768985">
                <a:tc>
                  <a:txBody>
                    <a:bodyPr/>
                    <a:p>
                      <a:pPr algn="ctr">
                        <a:lnSpc>
                          <a:spcPct val="100000"/>
                        </a:lnSpc>
                      </a:pPr>
                      <a:r>
                        <a:rPr lang="zh-CN" altLang="en-US" sz="1800" b="1" dirty="0" smtClean="0">
                          <a:solidFill>
                            <a:schemeClr val="tx1"/>
                          </a:solidFill>
                          <a:latin typeface="宋体" panose="02010600030101010101" pitchFamily="2" charset="-122"/>
                          <a:ea typeface="宋体" panose="02010600030101010101" pitchFamily="2" charset="-122"/>
                        </a:rPr>
                        <a:t>操作模仿</a:t>
                      </a:r>
                      <a:endParaRPr lang="zh-CN" altLang="en-US" sz="1800" b="1"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lumMod val="20000"/>
                        <a:lumOff val="80000"/>
                      </a:schemeClr>
                    </a:solidFill>
                  </a:tcPr>
                </a:tc>
                <a:tc>
                  <a:txBody>
                    <a:bodyPr/>
                    <a:p>
                      <a:pPr algn="l">
                        <a:lnSpc>
                          <a:spcPct val="100000"/>
                        </a:lnSpc>
                        <a:buNone/>
                      </a:pPr>
                      <a:r>
                        <a:rPr lang="zh-CN" altLang="en-US" sz="1800" b="0" dirty="0" smtClean="0">
                          <a:solidFill>
                            <a:schemeClr val="tx1"/>
                          </a:solidFill>
                          <a:latin typeface="宋体" panose="02010600030101010101" pitchFamily="2" charset="-122"/>
                          <a:ea typeface="宋体" panose="02010600030101010101" pitchFamily="2" charset="-122"/>
                        </a:rPr>
                        <a:t>即学习者通过观察，再现特定的示范动作或行为模式。实质是将头脑中形成的定向映象，以外显的实际动作表现出来。</a:t>
                      </a:r>
                      <a:endParaRPr lang="zh-CN" altLang="en-US" sz="1800" b="0"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lumMod val="20000"/>
                        <a:lumOff val="80000"/>
                      </a:schemeClr>
                    </a:solidFill>
                  </a:tcPr>
                </a:tc>
              </a:tr>
              <a:tr h="769620">
                <a:tc>
                  <a:txBody>
                    <a:bodyPr/>
                    <a:p>
                      <a:pPr algn="ctr">
                        <a:lnSpc>
                          <a:spcPct val="100000"/>
                        </a:lnSpc>
                      </a:pPr>
                      <a:r>
                        <a:rPr lang="zh-CN" altLang="en-US" sz="1800" b="1" dirty="0" smtClean="0">
                          <a:solidFill>
                            <a:schemeClr val="tx1"/>
                          </a:solidFill>
                          <a:latin typeface="宋体" panose="02010600030101010101" pitchFamily="2" charset="-122"/>
                          <a:ea typeface="宋体" panose="02010600030101010101" pitchFamily="2" charset="-122"/>
                        </a:rPr>
                        <a:t>操作整合</a:t>
                      </a:r>
                      <a:endParaRPr lang="zh-CN" altLang="en-US" sz="1800" b="1"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solidFill>
                  </a:tcPr>
                </a:tc>
                <a:tc>
                  <a:txBody>
                    <a:bodyPr/>
                    <a:p>
                      <a:pPr algn="l">
                        <a:lnSpc>
                          <a:spcPct val="100000"/>
                        </a:lnSpc>
                        <a:buNone/>
                      </a:pPr>
                      <a:r>
                        <a:rPr lang="zh-CN" altLang="en-US" sz="1800" b="0" dirty="0" smtClean="0">
                          <a:solidFill>
                            <a:schemeClr val="tx1"/>
                          </a:solidFill>
                          <a:latin typeface="宋体" panose="02010600030101010101" pitchFamily="2" charset="-122"/>
                          <a:ea typeface="宋体" panose="02010600030101010101" pitchFamily="2" charset="-122"/>
                        </a:rPr>
                        <a:t>是把模仿阶段习得的动作依据其内在联系联结起来，并使各动作成分相互结合，成为定型的、一体化的动作。</a:t>
                      </a:r>
                      <a:endParaRPr lang="zh-CN" altLang="en-US" sz="1800" b="0"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solidFill>
                  </a:tcPr>
                </a:tc>
              </a:tr>
              <a:tr h="769620">
                <a:tc>
                  <a:txBody>
                    <a:bodyPr/>
                    <a:p>
                      <a:pPr algn="ctr">
                        <a:lnSpc>
                          <a:spcPct val="100000"/>
                        </a:lnSpc>
                      </a:pPr>
                      <a:r>
                        <a:rPr lang="zh-CN" altLang="en-US" sz="1800" b="1" dirty="0" smtClean="0">
                          <a:solidFill>
                            <a:schemeClr val="tx1"/>
                          </a:solidFill>
                          <a:latin typeface="宋体" panose="02010600030101010101" pitchFamily="2" charset="-122"/>
                          <a:ea typeface="宋体" panose="02010600030101010101" pitchFamily="2" charset="-122"/>
                        </a:rPr>
                        <a:t>操作熟练</a:t>
                      </a:r>
                      <a:endParaRPr lang="zh-CN" altLang="en-US" sz="1800" b="1"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lumMod val="20000"/>
                        <a:lumOff val="80000"/>
                      </a:schemeClr>
                    </a:solidFill>
                  </a:tcPr>
                </a:tc>
                <a:tc>
                  <a:txBody>
                    <a:bodyPr/>
                    <a:p>
                      <a:pPr marL="0" marR="0" indent="0" algn="l" defTabSz="914400" rtl="0" eaLnBrk="1" fontAlgn="auto" latinLnBrk="0" hangingPunct="1">
                        <a:lnSpc>
                          <a:spcPct val="100000"/>
                        </a:lnSpc>
                        <a:spcBef>
                          <a:spcPts val="0"/>
                        </a:spcBef>
                        <a:spcAft>
                          <a:spcPts val="0"/>
                        </a:spcAft>
                        <a:buClrTx/>
                        <a:buSzTx/>
                        <a:buFontTx/>
                        <a:buNone/>
                        <a:defRPr/>
                      </a:pPr>
                      <a:r>
                        <a:rPr lang="zh-CN" altLang="en-US" sz="1800" b="0" dirty="0" smtClean="0">
                          <a:solidFill>
                            <a:schemeClr val="tx1"/>
                          </a:solidFill>
                          <a:latin typeface="宋体" panose="02010600030101010101" pitchFamily="2" charset="-122"/>
                          <a:ea typeface="宋体" panose="02010600030101010101" pitchFamily="2" charset="-122"/>
                        </a:rPr>
                        <a:t>所形成的动作方式对各种变化的条件具有高度的适应性，动作的执行达到高度的完善化和自动化。</a:t>
                      </a:r>
                      <a:endParaRPr lang="zh-CN" altLang="en-US" sz="1800" b="0" dirty="0" smtClean="0">
                        <a:solidFill>
                          <a:schemeClr val="tx1"/>
                        </a:solidFill>
                        <a:latin typeface="宋体" panose="02010600030101010101" pitchFamily="2" charset="-122"/>
                        <a:ea typeface="宋体" panose="02010600030101010101" pitchFamily="2" charset="-122"/>
                      </a:endParaRPr>
                    </a:p>
                  </a:txBody>
                  <a:tcPr anchor="ctr" anchorCtr="0">
                    <a:solidFill>
                      <a:schemeClr val="accent4">
                        <a:lumMod val="20000"/>
                        <a:lumOff val="80000"/>
                      </a:schemeClr>
                    </a:solidFill>
                  </a:tcPr>
                </a:tc>
              </a:tr>
            </a:tbl>
          </a:graphicData>
        </a:graphic>
      </p:graphicFrame>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idx="4294967295"/>
          </p:nvPr>
        </p:nvSpPr>
        <p:spPr>
          <a:xfrm>
            <a:off x="1500505" y="607695"/>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二、技能的形成</a:t>
            </a:r>
            <a:endPar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sp>
        <p:nvSpPr>
          <p:cNvPr id="16386" name="文本占位符 17410"/>
          <p:cNvSpPr>
            <a:spLocks noGrp="1"/>
          </p:cNvSpPr>
          <p:nvPr>
            <p:ph idx="4294967295"/>
            <p:custDataLst>
              <p:tags r:id="rId1"/>
            </p:custDataLst>
          </p:nvPr>
        </p:nvSpPr>
        <p:spPr>
          <a:xfrm>
            <a:off x="1109345" y="1825625"/>
            <a:ext cx="3178175" cy="4351655"/>
          </a:xfrm>
        </p:spPr>
        <p:txBody>
          <a:bodyPr vert="horz" wrap="square" lIns="91440" tIns="45720" rIns="91440" bIns="45720" anchor="ctr" anchorCtr="0">
            <a:normAutofit/>
          </a:bodyPr>
          <a:p>
            <a:pPr marL="302260" indent="-338455" algn="just" fontAlgn="auto">
              <a:lnSpc>
                <a:spcPct val="150000"/>
              </a:lnSpc>
              <a:buFont typeface="Wingdings" panose="05000000000000000000" charset="0"/>
              <a:buChar char="Ø"/>
            </a:pPr>
            <a:r>
              <a:rPr lang="zh-CN" altLang="en-US" sz="2000" b="1" dirty="0" smtClean="0">
                <a:latin typeface="宋体" panose="02010600030101010101" pitchFamily="2" charset="-122"/>
                <a:sym typeface="+mn-ea"/>
              </a:rPr>
              <a:t>智力技能的形成是一个从外部的物质活动向内部的智力活动转化的过程，一般要经历下述五个阶段。</a:t>
            </a:r>
            <a:endParaRPr lang="zh-CN" altLang="en-US" sz="2000" b="1" dirty="0" smtClean="0">
              <a:latin typeface="宋体" panose="02010600030101010101" pitchFamily="2" charset="-122"/>
              <a:sym typeface="+mn-ea"/>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
        <p:nvSpPr>
          <p:cNvPr id="7" name="Text Box 5"/>
          <p:cNvSpPr txBox="1">
            <a:spLocks noChangeArrowheads="1"/>
          </p:cNvSpPr>
          <p:nvPr/>
        </p:nvSpPr>
        <p:spPr bwMode="auto">
          <a:xfrm>
            <a:off x="5559267" y="1966595"/>
            <a:ext cx="2447925" cy="457200"/>
          </a:xfrm>
          <a:prstGeom prst="rect">
            <a:avLst/>
          </a:prstGeom>
          <a:solidFill>
            <a:srgbClr val="FFFF99"/>
          </a:solidFill>
          <a:ln w="9525">
            <a:noFill/>
            <a:miter lim="800000"/>
          </a:ln>
          <a:effectLst/>
        </p:spPr>
        <p:txBody>
          <a:bodyPr>
            <a:spAutoFit/>
          </a:bodyPr>
          <a:p>
            <a:pPr>
              <a:spcBef>
                <a:spcPct val="50000"/>
              </a:spcBef>
            </a:pPr>
            <a:r>
              <a:rPr lang="zh-CN" altLang="en-US" sz="2400" dirty="0">
                <a:latin typeface="黑体" panose="02010609060101010101" charset="-122"/>
                <a:ea typeface="黑体" panose="02010609060101010101" charset="-122"/>
              </a:rPr>
              <a:t>活动的定向阶段 </a:t>
            </a:r>
            <a:endParaRPr lang="zh-CN" altLang="en-US" sz="2400" dirty="0">
              <a:latin typeface="黑体" panose="02010609060101010101" charset="-122"/>
              <a:ea typeface="黑体" panose="02010609060101010101" charset="-122"/>
            </a:endParaRPr>
          </a:p>
        </p:txBody>
      </p:sp>
      <p:sp>
        <p:nvSpPr>
          <p:cNvPr id="8" name="AutoShape 11"/>
          <p:cNvSpPr>
            <a:spLocks noChangeArrowheads="1"/>
          </p:cNvSpPr>
          <p:nvPr/>
        </p:nvSpPr>
        <p:spPr bwMode="auto">
          <a:xfrm>
            <a:off x="6639560" y="2423795"/>
            <a:ext cx="287338" cy="431800"/>
          </a:xfrm>
          <a:prstGeom prst="downArrow">
            <a:avLst>
              <a:gd name="adj1" fmla="val 50000"/>
              <a:gd name="adj2" fmla="val 37569"/>
            </a:avLst>
          </a:prstGeom>
          <a:solidFill>
            <a:schemeClr val="accent1"/>
          </a:solidFill>
          <a:ln w="9525">
            <a:solidFill>
              <a:schemeClr val="tx1"/>
            </a:solidFill>
            <a:miter lim="800000"/>
          </a:ln>
          <a:effectLst/>
        </p:spPr>
        <p:txBody>
          <a:bodyPr vert="eaVert" wrap="none" anchor="ctr"/>
          <a:p>
            <a:endParaRPr lang="zh-CN" altLang="en-US"/>
          </a:p>
        </p:txBody>
      </p:sp>
      <p:sp>
        <p:nvSpPr>
          <p:cNvPr id="9" name="Text Box 6"/>
          <p:cNvSpPr txBox="1">
            <a:spLocks noChangeArrowheads="1"/>
          </p:cNvSpPr>
          <p:nvPr/>
        </p:nvSpPr>
        <p:spPr bwMode="auto">
          <a:xfrm>
            <a:off x="4802823" y="2880995"/>
            <a:ext cx="3960813" cy="457200"/>
          </a:xfrm>
          <a:prstGeom prst="rect">
            <a:avLst/>
          </a:prstGeom>
          <a:solidFill>
            <a:srgbClr val="FFFF00"/>
          </a:solidFill>
          <a:ln w="9525">
            <a:noFill/>
            <a:miter lim="800000"/>
          </a:ln>
          <a:effectLst/>
        </p:spPr>
        <p:txBody>
          <a:bodyPr>
            <a:spAutoFit/>
          </a:bodyPr>
          <a:p>
            <a:pPr>
              <a:spcBef>
                <a:spcPct val="50000"/>
              </a:spcBef>
            </a:pPr>
            <a:r>
              <a:rPr lang="zh-CN" altLang="en-US" sz="2400" dirty="0">
                <a:ea typeface="黑体" panose="02010609060101010101" charset="-122"/>
              </a:rPr>
              <a:t>物质活动或物质化活动阶段</a:t>
            </a:r>
            <a:r>
              <a:rPr lang="zh-CN" altLang="en-US" dirty="0"/>
              <a:t> </a:t>
            </a:r>
            <a:endParaRPr lang="zh-CN" altLang="en-US" dirty="0"/>
          </a:p>
        </p:txBody>
      </p:sp>
      <p:sp>
        <p:nvSpPr>
          <p:cNvPr id="10" name="Text Box 7"/>
          <p:cNvSpPr txBox="1">
            <a:spLocks noChangeArrowheads="1"/>
          </p:cNvSpPr>
          <p:nvPr/>
        </p:nvSpPr>
        <p:spPr bwMode="auto">
          <a:xfrm>
            <a:off x="4916329" y="3795395"/>
            <a:ext cx="3733800" cy="461665"/>
          </a:xfrm>
          <a:prstGeom prst="rect">
            <a:avLst/>
          </a:prstGeom>
          <a:solidFill>
            <a:srgbClr val="FFCC00"/>
          </a:solidFill>
          <a:ln w="9525">
            <a:noFill/>
            <a:miter lim="800000"/>
          </a:ln>
          <a:effectLst/>
        </p:spPr>
        <p:txBody>
          <a:bodyPr wrap="square">
            <a:spAutoFit/>
          </a:bodyPr>
          <a:p>
            <a:pPr>
              <a:spcBef>
                <a:spcPct val="50000"/>
              </a:spcBef>
            </a:pPr>
            <a:r>
              <a:rPr lang="zh-CN" altLang="en-US" sz="2400" dirty="0" smtClean="0">
                <a:latin typeface="黑体" panose="02010609060101010101" charset="-122"/>
                <a:ea typeface="黑体" panose="02010609060101010101" charset="-122"/>
              </a:rPr>
              <a:t>出声的外部言语活动阶</a:t>
            </a:r>
            <a:r>
              <a:rPr lang="zh-CN" altLang="en-US" sz="2400" dirty="0">
                <a:latin typeface="黑体" panose="02010609060101010101" charset="-122"/>
                <a:ea typeface="黑体" panose="02010609060101010101" charset="-122"/>
              </a:rPr>
              <a:t>段 </a:t>
            </a:r>
            <a:endParaRPr lang="zh-CN" altLang="en-US" sz="2400" dirty="0">
              <a:latin typeface="黑体" panose="02010609060101010101" charset="-122"/>
              <a:ea typeface="黑体" panose="02010609060101010101" charset="-122"/>
            </a:endParaRPr>
          </a:p>
        </p:txBody>
      </p:sp>
      <p:sp>
        <p:nvSpPr>
          <p:cNvPr id="11" name="AutoShape 11"/>
          <p:cNvSpPr>
            <a:spLocks noChangeArrowheads="1"/>
          </p:cNvSpPr>
          <p:nvPr/>
        </p:nvSpPr>
        <p:spPr bwMode="auto">
          <a:xfrm>
            <a:off x="6639560" y="3338195"/>
            <a:ext cx="287338" cy="431800"/>
          </a:xfrm>
          <a:prstGeom prst="downArrow">
            <a:avLst>
              <a:gd name="adj1" fmla="val 50000"/>
              <a:gd name="adj2" fmla="val 37569"/>
            </a:avLst>
          </a:prstGeom>
          <a:solidFill>
            <a:schemeClr val="accent1"/>
          </a:solidFill>
          <a:ln w="9525">
            <a:solidFill>
              <a:schemeClr val="tx1"/>
            </a:solidFill>
            <a:miter lim="800000"/>
          </a:ln>
          <a:effectLst/>
        </p:spPr>
        <p:txBody>
          <a:bodyPr vert="eaVert" wrap="none" anchor="ctr"/>
          <a:p>
            <a:endParaRPr lang="zh-CN" altLang="en-US"/>
          </a:p>
        </p:txBody>
      </p:sp>
      <p:sp>
        <p:nvSpPr>
          <p:cNvPr id="12" name="Text Box 8"/>
          <p:cNvSpPr txBox="1">
            <a:spLocks noChangeArrowheads="1"/>
          </p:cNvSpPr>
          <p:nvPr/>
        </p:nvSpPr>
        <p:spPr bwMode="auto">
          <a:xfrm>
            <a:off x="5014754" y="4709795"/>
            <a:ext cx="3536950" cy="461665"/>
          </a:xfrm>
          <a:prstGeom prst="rect">
            <a:avLst/>
          </a:prstGeom>
          <a:solidFill>
            <a:srgbClr val="FF9900"/>
          </a:solidFill>
          <a:ln w="9525">
            <a:noFill/>
            <a:miter lim="800000"/>
          </a:ln>
          <a:effectLst/>
        </p:spPr>
        <p:txBody>
          <a:bodyPr wrap="square">
            <a:spAutoFit/>
          </a:bodyPr>
          <a:p>
            <a:pPr>
              <a:spcBef>
                <a:spcPct val="50000"/>
              </a:spcBef>
            </a:pPr>
            <a:r>
              <a:rPr lang="zh-CN" altLang="en-US" sz="2400" dirty="0">
                <a:latin typeface="黑体" panose="02010609060101010101" charset="-122"/>
                <a:ea typeface="黑体" panose="02010609060101010101" charset="-122"/>
              </a:rPr>
              <a:t>无声的外部言</a:t>
            </a:r>
            <a:r>
              <a:rPr lang="zh-CN" altLang="en-US" sz="2400" dirty="0" smtClean="0">
                <a:latin typeface="黑体" panose="02010609060101010101" charset="-122"/>
                <a:ea typeface="黑体" panose="02010609060101010101" charset="-122"/>
              </a:rPr>
              <a:t>语活动阶</a:t>
            </a:r>
            <a:r>
              <a:rPr lang="zh-CN" altLang="en-US" sz="2400" dirty="0">
                <a:latin typeface="黑体" panose="02010609060101010101" charset="-122"/>
                <a:ea typeface="黑体" panose="02010609060101010101" charset="-122"/>
              </a:rPr>
              <a:t>段 </a:t>
            </a:r>
            <a:endParaRPr lang="zh-CN" altLang="en-US" sz="2400" dirty="0">
              <a:latin typeface="黑体" panose="02010609060101010101" charset="-122"/>
              <a:ea typeface="黑体" panose="02010609060101010101" charset="-122"/>
            </a:endParaRPr>
          </a:p>
        </p:txBody>
      </p:sp>
      <p:sp>
        <p:nvSpPr>
          <p:cNvPr id="13" name="Text Box 9"/>
          <p:cNvSpPr txBox="1">
            <a:spLocks noChangeArrowheads="1"/>
          </p:cNvSpPr>
          <p:nvPr/>
        </p:nvSpPr>
        <p:spPr bwMode="auto">
          <a:xfrm>
            <a:off x="5738654" y="5624195"/>
            <a:ext cx="2089150" cy="457200"/>
          </a:xfrm>
          <a:prstGeom prst="rect">
            <a:avLst/>
          </a:prstGeom>
          <a:solidFill>
            <a:srgbClr val="FF6600"/>
          </a:solidFill>
          <a:ln w="9525">
            <a:noFill/>
            <a:miter lim="800000"/>
          </a:ln>
          <a:effectLst/>
        </p:spPr>
        <p:txBody>
          <a:bodyPr>
            <a:spAutoFit/>
          </a:bodyPr>
          <a:p>
            <a:pPr>
              <a:spcBef>
                <a:spcPct val="50000"/>
              </a:spcBef>
            </a:pPr>
            <a:r>
              <a:rPr lang="zh-CN" altLang="en-US" sz="2400" dirty="0">
                <a:latin typeface="黑体" panose="02010609060101010101" charset="-122"/>
                <a:ea typeface="黑体" panose="02010609060101010101" charset="-122"/>
              </a:rPr>
              <a:t>内部言语阶段 </a:t>
            </a:r>
            <a:endParaRPr lang="zh-CN" altLang="en-US" sz="2400" dirty="0">
              <a:latin typeface="黑体" panose="02010609060101010101" charset="-122"/>
              <a:ea typeface="黑体" panose="02010609060101010101" charset="-122"/>
            </a:endParaRPr>
          </a:p>
        </p:txBody>
      </p:sp>
      <p:sp>
        <p:nvSpPr>
          <p:cNvPr id="14" name="AutoShape 16"/>
          <p:cNvSpPr>
            <a:spLocks noChangeArrowheads="1"/>
          </p:cNvSpPr>
          <p:nvPr/>
        </p:nvSpPr>
        <p:spPr bwMode="auto">
          <a:xfrm>
            <a:off x="9077960" y="4305300"/>
            <a:ext cx="2452370" cy="1500505"/>
          </a:xfrm>
          <a:prstGeom prst="cloudCallout">
            <a:avLst>
              <a:gd name="adj1" fmla="val -96088"/>
              <a:gd name="adj2" fmla="val 32532"/>
            </a:avLst>
          </a:prstGeom>
          <a:solidFill>
            <a:schemeClr val="accent1"/>
          </a:solidFill>
          <a:ln w="9525">
            <a:solidFill>
              <a:schemeClr val="tx1"/>
            </a:solidFill>
            <a:round/>
          </a:ln>
          <a:effectLst/>
        </p:spPr>
        <p:txBody>
          <a:bodyPr/>
          <a:p>
            <a:pPr algn="ctr"/>
            <a:endParaRPr lang="zh-CN" altLang="en-US" sz="1600"/>
          </a:p>
        </p:txBody>
      </p:sp>
      <p:sp>
        <p:nvSpPr>
          <p:cNvPr id="15" name="Text Box 17"/>
          <p:cNvSpPr txBox="1">
            <a:spLocks noChangeArrowheads="1"/>
          </p:cNvSpPr>
          <p:nvPr/>
        </p:nvSpPr>
        <p:spPr bwMode="auto">
          <a:xfrm>
            <a:off x="9379585" y="4699000"/>
            <a:ext cx="1849120" cy="713105"/>
          </a:xfrm>
          <a:prstGeom prst="rect">
            <a:avLst/>
          </a:prstGeom>
          <a:noFill/>
          <a:ln w="9525">
            <a:noFill/>
            <a:miter lim="800000"/>
          </a:ln>
          <a:effectLst/>
        </p:spPr>
        <p:txBody>
          <a:bodyPr wrap="square">
            <a:spAutoFit/>
          </a:bodyPr>
          <a:p>
            <a:pPr>
              <a:lnSpc>
                <a:spcPct val="100000"/>
              </a:lnSpc>
              <a:spcBef>
                <a:spcPts val="50"/>
              </a:spcBef>
              <a:spcAft>
                <a:spcPts val="0"/>
              </a:spcAft>
            </a:pPr>
            <a:r>
              <a:rPr lang="zh-CN" altLang="en-US" sz="2000" b="1" dirty="0">
                <a:ea typeface="楷体_GB2312" panose="02010609030101010101" pitchFamily="49" charset="-122"/>
              </a:rPr>
              <a:t>主要特点：</a:t>
            </a:r>
            <a:endParaRPr lang="zh-CN" altLang="en-US" sz="2000" b="1" dirty="0">
              <a:ea typeface="楷体_GB2312" panose="02010609030101010101" pitchFamily="49" charset="-122"/>
            </a:endParaRPr>
          </a:p>
          <a:p>
            <a:pPr>
              <a:lnSpc>
                <a:spcPct val="100000"/>
              </a:lnSpc>
              <a:spcBef>
                <a:spcPts val="50"/>
              </a:spcBef>
              <a:spcAft>
                <a:spcPts val="0"/>
              </a:spcAft>
            </a:pPr>
            <a:r>
              <a:rPr lang="zh-CN" altLang="en-US" sz="2000" b="1" dirty="0">
                <a:ea typeface="楷体_GB2312" panose="02010609030101010101" pitchFamily="49" charset="-122"/>
              </a:rPr>
              <a:t>压缩和自动化</a:t>
            </a:r>
            <a:endParaRPr lang="zh-CN" altLang="en-US" sz="2000" b="1" dirty="0">
              <a:ea typeface="楷体_GB2312" panose="02010609030101010101" pitchFamily="49" charset="-122"/>
            </a:endParaRPr>
          </a:p>
        </p:txBody>
      </p:sp>
      <p:sp>
        <p:nvSpPr>
          <p:cNvPr id="4" name="AutoShape 11"/>
          <p:cNvSpPr>
            <a:spLocks noChangeArrowheads="1"/>
          </p:cNvSpPr>
          <p:nvPr/>
        </p:nvSpPr>
        <p:spPr bwMode="auto">
          <a:xfrm>
            <a:off x="6639560" y="4252595"/>
            <a:ext cx="287338" cy="431800"/>
          </a:xfrm>
          <a:prstGeom prst="downArrow">
            <a:avLst>
              <a:gd name="adj1" fmla="val 50000"/>
              <a:gd name="adj2" fmla="val 37569"/>
            </a:avLst>
          </a:prstGeom>
          <a:solidFill>
            <a:schemeClr val="accent1"/>
          </a:solidFill>
          <a:ln w="9525">
            <a:solidFill>
              <a:schemeClr val="tx1"/>
            </a:solidFill>
            <a:miter lim="800000"/>
          </a:ln>
          <a:effectLst/>
        </p:spPr>
        <p:txBody>
          <a:bodyPr vert="eaVert" wrap="none" anchor="ctr"/>
          <a:p>
            <a:endParaRPr lang="zh-CN" altLang="en-US"/>
          </a:p>
        </p:txBody>
      </p:sp>
      <p:sp>
        <p:nvSpPr>
          <p:cNvPr id="17" name="AutoShape 11"/>
          <p:cNvSpPr>
            <a:spLocks noChangeArrowheads="1"/>
          </p:cNvSpPr>
          <p:nvPr/>
        </p:nvSpPr>
        <p:spPr bwMode="auto">
          <a:xfrm>
            <a:off x="6639560" y="5166995"/>
            <a:ext cx="287338" cy="431800"/>
          </a:xfrm>
          <a:prstGeom prst="downArrow">
            <a:avLst>
              <a:gd name="adj1" fmla="val 50000"/>
              <a:gd name="adj2" fmla="val 37569"/>
            </a:avLst>
          </a:prstGeom>
          <a:solidFill>
            <a:schemeClr val="accent1"/>
          </a:solidFill>
          <a:ln w="9525">
            <a:solidFill>
              <a:schemeClr val="tx1"/>
            </a:solidFill>
            <a:miter lim="800000"/>
          </a:ln>
          <a:effectLst/>
        </p:spPr>
        <p:txBody>
          <a:bodyPr vert="eaVert" wrap="none" anchor="ctr"/>
          <a:p>
            <a:endParaRPr lang="zh-CN" altLang="en-US"/>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linds(horizontal)">
                                      <p:cBhvr>
                                        <p:cTn id="54" dur="500"/>
                                        <p:tgtEl>
                                          <p:spTgt spid="14"/>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5" grpId="0" bldLvl="0" animBg="1"/>
      <p:bldP spid="4" grpId="0" bldLvl="0" animBg="1"/>
      <p:bldP spid="17" grpId="0" bldLvl="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2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334770" y="2677160"/>
            <a:ext cx="8065770" cy="2168525"/>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20204" pitchFamily="34" charset="0"/>
                <a:ea typeface="汉仪旗黑-55简" panose="00020600040101010101" charset="-122"/>
                <a:sym typeface="+mn-ea"/>
              </a:rPr>
              <a:t>学生掌握的知识和技能越多，解决问题的能力越强。知识对个体的活动起着定向作用，而且是构成能力的基本要素；技能是学生获得知识、形成能力，提高学习效果的重要条件。教师在教育教学中为了取得更好的教育效果，就要掌握知识与技能的种类、特点、形成过程以及获取和保持知识、技能的方法，并依据这些原理开展教学，指导学生获取知识和形成技能。</a:t>
            </a:r>
            <a:endParaRPr lang="zh-CN" altLang="en-US" dirty="0">
              <a:solidFill>
                <a:schemeClr val="dk1"/>
              </a:solidFill>
              <a:latin typeface="Arial" panose="020B060402020202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idx="4294967295"/>
          </p:nvPr>
        </p:nvSpPr>
        <p:spPr>
          <a:xfrm>
            <a:off x="1500505" y="607695"/>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二、技能的形成</a:t>
            </a:r>
            <a:endParaRPr sz="2800" b="1">
              <a:ln>
                <a:noFill/>
              </a:ln>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pic>
        <p:nvPicPr>
          <p:cNvPr id="1026" name="Picture 2" descr="C:\Users\Administrator\Pictures\20200205035550529.jpg"/>
          <p:cNvPicPr>
            <a:picLocks noChangeAspect="1" noChangeArrowheads="1"/>
          </p:cNvPicPr>
          <p:nvPr/>
        </p:nvPicPr>
        <p:blipFill>
          <a:blip r:embed="rId2" cstate="print"/>
          <a:srcRect/>
          <a:stretch>
            <a:fillRect/>
          </a:stretch>
        </p:blipFill>
        <p:spPr bwMode="auto">
          <a:xfrm>
            <a:off x="2200910" y="1577975"/>
            <a:ext cx="7790815" cy="4847590"/>
          </a:xfrm>
          <a:prstGeom prst="rect">
            <a:avLst/>
          </a:prstGeom>
          <a:noFill/>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60220" y="662940"/>
            <a:ext cx="5205095" cy="681990"/>
          </a:xfrm>
          <a:prstGeom prst="rect">
            <a:avLst/>
          </a:prstGeom>
          <a:noFill/>
          <a:effectLst/>
        </p:spPr>
        <p:txBody>
          <a:bodyPr wrap="square" rtlCol="0">
            <a:spAutoFit/>
          </a:bodyPr>
          <a:p>
            <a:pPr>
              <a:lnSpc>
                <a:spcPct val="120000"/>
              </a:lnSpc>
            </a:pPr>
            <a:r>
              <a:rPr lang="zh-CN" altLang="en-US" sz="3200" dirty="0">
                <a:solidFill>
                  <a:schemeClr val="dk1">
                    <a:lumMod val="85000"/>
                    <a:lumOff val="15000"/>
                  </a:schemeClr>
                </a:solidFill>
                <a:latin typeface="微软雅黑" panose="020B0503020204020204" charset="-122"/>
                <a:ea typeface="微软雅黑" panose="020B0503020204020204" charset="-122"/>
                <a:cs typeface="黑体" panose="02010609060101010101" charset="-122"/>
                <a:sym typeface="+mn-ea"/>
              </a:rPr>
              <a:t>三、小学生技能的培养</a:t>
            </a:r>
            <a:endParaRPr lang="zh-CN" altLang="en-US" sz="3200" dirty="0">
              <a:solidFill>
                <a:schemeClr val="dk1">
                  <a:lumMod val="85000"/>
                  <a:lumOff val="15000"/>
                </a:schemeClr>
              </a:solidFill>
              <a:latin typeface="微软雅黑" panose="020B0503020204020204" charset="-122"/>
              <a:ea typeface="微软雅黑" panose="020B0503020204020204"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899104" y="668244"/>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99160" y="3207385"/>
            <a:ext cx="5120005" cy="1938020"/>
          </a:xfrm>
          <a:prstGeom prst="rect">
            <a:avLst/>
          </a:prstGeom>
        </p:spPr>
        <p:txBody>
          <a:bodyPr wrap="square">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smtClean="0">
                <a:latin typeface="宋体" panose="02010600030101010101" pitchFamily="2" charset="-122"/>
                <a:sym typeface="+mn-ea"/>
              </a:rPr>
              <a:t>练习是有目的、有组织、有指导的活动，是不断改进某种动作方式或智力活动方式，达到逐步地熟练和完善的过程。它是学生技能形成的基本途径。</a:t>
            </a:r>
            <a:endParaRPr lang="zh-CN" altLang="en-US" sz="2000" kern="100" dirty="0" smtClean="0">
              <a:solidFill>
                <a:schemeClr val="lt2">
                  <a:lumMod val="10000"/>
                </a:schemeClr>
              </a:solidFill>
              <a:latin typeface="宋体" panose="02010600030101010101" pitchFamily="2" charset="-122"/>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3"/>
            </p:custDataLst>
          </p:nvPr>
        </p:nvSpPr>
        <p:spPr>
          <a:xfrm>
            <a:off x="898525" y="235077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rPr>
              <a:t>（一）正确地组织练习</a:t>
            </a:r>
            <a:endParaRPr lang="zh-CN" altLang="zh-CN" sz="3000" kern="100" dirty="0">
              <a:solidFill>
                <a:schemeClr val="lt2">
                  <a:lumMod val="10000"/>
                </a:schemeClr>
              </a:solidFill>
              <a:latin typeface="Arial" panose="020B060402020202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4300" t="8702" r="10673"/>
          <a:stretch>
            <a:fillRect/>
          </a:stretch>
        </p:blipFill>
        <p:spPr>
          <a:xfrm>
            <a:off x="6529705" y="2350770"/>
            <a:ext cx="4954270" cy="2992755"/>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56" name="圆角矩形 55"/>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60220" y="662940"/>
            <a:ext cx="5205095" cy="681990"/>
          </a:xfrm>
          <a:prstGeom prst="rect">
            <a:avLst/>
          </a:prstGeom>
          <a:noFill/>
          <a:effectLst/>
        </p:spPr>
        <p:txBody>
          <a:bodyPr wrap="square" rtlCol="0">
            <a:spAutoFit/>
          </a:bodyPr>
          <a:p>
            <a:pPr>
              <a:lnSpc>
                <a:spcPct val="120000"/>
              </a:lnSpc>
            </a:pPr>
            <a:r>
              <a:rPr lang="zh-CN" altLang="en-US" sz="3200" dirty="0">
                <a:solidFill>
                  <a:schemeClr val="dk1">
                    <a:lumMod val="85000"/>
                    <a:lumOff val="15000"/>
                  </a:schemeClr>
                </a:solidFill>
                <a:latin typeface="微软雅黑" panose="020B0503020204020204" charset="-122"/>
                <a:ea typeface="微软雅黑" panose="020B0503020204020204" charset="-122"/>
                <a:cs typeface="黑体" panose="02010609060101010101" charset="-122"/>
                <a:sym typeface="+mn-ea"/>
              </a:rPr>
              <a:t>1. 练习进程的规律</a:t>
            </a:r>
            <a:endParaRPr lang="zh-CN" altLang="en-US" sz="3200" dirty="0">
              <a:solidFill>
                <a:schemeClr val="dk1">
                  <a:lumMod val="85000"/>
                  <a:lumOff val="15000"/>
                </a:schemeClr>
              </a:solidFill>
              <a:latin typeface="微软雅黑" panose="020B0503020204020204" charset="-122"/>
              <a:ea typeface="微软雅黑" panose="020B0503020204020204" charset="-122"/>
              <a:cs typeface="黑体" panose="02010609060101010101" charset="-122"/>
              <a:sym typeface="+mn-ea"/>
            </a:endParaRPr>
          </a:p>
        </p:txBody>
      </p:sp>
      <p:pic>
        <p:nvPicPr>
          <p:cNvPr id="16" name="图形 15"/>
          <p:cNvPicPr>
            <a:picLocks noChangeAspect="1"/>
          </p:cNvPicPr>
          <p:nvPr/>
        </p:nvPicPr>
        <p:blipFill>
          <a:blip r:embed="rId1"/>
          <a:stretch>
            <a:fillRect/>
          </a:stretch>
        </p:blipFill>
        <p:spPr>
          <a:xfrm>
            <a:off x="899104" y="66824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sp>
        <p:nvSpPr>
          <p:cNvPr id="56" name="圆角矩形 55"/>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857" name="Group 14857"/>
          <p:cNvGrpSpPr/>
          <p:nvPr>
            <p:custDataLst>
              <p:tags r:id="rId3"/>
            </p:custDataLst>
          </p:nvPr>
        </p:nvGrpSpPr>
        <p:grpSpPr>
          <a:xfrm>
            <a:off x="915244" y="1506759"/>
            <a:ext cx="4696095" cy="4912965"/>
            <a:chOff x="0" y="0"/>
            <a:chExt cx="5009165" cy="5240493"/>
          </a:xfrm>
        </p:grpSpPr>
        <p:sp>
          <p:nvSpPr>
            <p:cNvPr id="14855" name="Shape 14855"/>
            <p:cNvSpPr/>
            <p:nvPr>
              <p:custDataLst>
                <p:tags r:id="rId4"/>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5"/>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6"/>
            </p:custDataLst>
          </p:nvPr>
        </p:nvSpPr>
        <p:spPr>
          <a:xfrm flipH="1">
            <a:off x="922024" y="152031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7"/>
            </p:custDataLst>
          </p:nvPr>
        </p:nvSpPr>
        <p:spPr>
          <a:xfrm flipH="1">
            <a:off x="2049650" y="271212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8"/>
            </p:custDataLst>
          </p:nvPr>
        </p:nvSpPr>
        <p:spPr>
          <a:xfrm flipH="1">
            <a:off x="3246113" y="395236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2"/>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9"/>
            </p:custDataLst>
          </p:nvPr>
        </p:nvSpPr>
        <p:spPr>
          <a:xfrm>
            <a:off x="1519437" y="326986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2598964" y="404226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3565244" y="482000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2"/>
            </p:custDataLst>
          </p:nvPr>
        </p:nvSpPr>
        <p:spPr>
          <a:xfrm>
            <a:off x="5395291" y="215723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4" name="直线连接符 5"/>
          <p:cNvCxnSpPr/>
          <p:nvPr>
            <p:custDataLst>
              <p:tags r:id="rId13"/>
            </p:custDataLst>
          </p:nvPr>
        </p:nvCxnSpPr>
        <p:spPr>
          <a:xfrm>
            <a:off x="5395292" y="2157231"/>
            <a:ext cx="0" cy="1058354"/>
          </a:xfrm>
          <a:prstGeom prst="line">
            <a:avLst/>
          </a:prstGeom>
          <a:ln w="25400">
            <a:solidFill>
              <a:schemeClr val="accent2"/>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4"/>
            </p:custDataLst>
          </p:nvPr>
        </p:nvSpPr>
        <p:spPr>
          <a:xfrm>
            <a:off x="5913916" y="357364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5"/>
            </p:custDataLst>
          </p:nvPr>
        </p:nvCxnSpPr>
        <p:spPr>
          <a:xfrm>
            <a:off x="5913917" y="357364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6"/>
            </p:custDataLst>
          </p:nvPr>
        </p:nvSpPr>
        <p:spPr>
          <a:xfrm>
            <a:off x="6432542" y="496899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7"/>
            </p:custDataLst>
          </p:nvPr>
        </p:nvCxnSpPr>
        <p:spPr>
          <a:xfrm>
            <a:off x="6432543" y="496899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8"/>
            </p:custDataLst>
          </p:nvPr>
        </p:nvSpPr>
        <p:spPr>
          <a:xfrm>
            <a:off x="5493833" y="229264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（1）练习成绩逐步提高。</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9"/>
            </p:custDataLst>
          </p:nvPr>
        </p:nvSpPr>
        <p:spPr>
          <a:xfrm>
            <a:off x="5963186" y="370906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（2）练习成绩的不均匀起伏。</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20"/>
            </p:custDataLst>
          </p:nvPr>
        </p:nvSpPr>
        <p:spPr>
          <a:xfrm>
            <a:off x="6481813" y="510441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（3）练习进程中的高原现象。</a:t>
            </a:r>
            <a:endParaRPr lang="zh-CN" altLang="en-US" sz="2000" spc="15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494155" y="2304415"/>
            <a:ext cx="9297035" cy="934720"/>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0" lvl="0" indent="-358775" algn="l" fontAlgn="ctr">
              <a:lnSpc>
                <a:spcPct val="130000"/>
              </a:lnSpc>
              <a:spcBef>
                <a:spcPts val="600"/>
              </a:spcBef>
              <a:spcAft>
                <a:spcPts val="0"/>
              </a:spcAft>
              <a:buClr>
                <a:srgbClr val="000000">
                  <a:lumMod val="75000"/>
                  <a:lumOff val="25000"/>
                </a:srgbClr>
              </a:buClr>
              <a:buSzPct val="130000"/>
              <a:buFont typeface="Arial" panose="020B0604020202020204" pitchFamily="34" charset="0"/>
              <a:buNone/>
            </a:pPr>
            <a:r>
              <a:rPr lang="zh-CN" altLang="en-US"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rPr>
              <a:t>高原现象的是</a:t>
            </a:r>
            <a:r>
              <a:rPr lang="en-US" altLang="zh-CN"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rPr>
              <a:t>1897</a:t>
            </a:r>
            <a:r>
              <a:rPr lang="zh-CN" altLang="en-US"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rPr>
              <a:t>年布瑞安等人的研究最早用实验方法证明。</a:t>
            </a:r>
            <a:endParaRPr lang="zh-CN" altLang="en-US"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marL="0" lvl="0" indent="-358775" algn="l" fontAlgn="ctr">
              <a:lnSpc>
                <a:spcPct val="130000"/>
              </a:lnSpc>
              <a:spcBef>
                <a:spcPts val="600"/>
              </a:spcBef>
              <a:spcAft>
                <a:spcPts val="0"/>
              </a:spcAft>
              <a:buClr>
                <a:srgbClr val="000000">
                  <a:lumMod val="75000"/>
                  <a:lumOff val="25000"/>
                </a:srgbClr>
              </a:buClr>
              <a:buSzPct val="130000"/>
              <a:buFont typeface="Arial" panose="020B0604020202020204" pitchFamily="34" charset="0"/>
              <a:buNone/>
            </a:pPr>
            <a:r>
              <a:rPr lang="zh-CN" altLang="en-US"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rPr>
              <a:t>高</a:t>
            </a:r>
            <a:r>
              <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sym typeface="+mn-ea"/>
              </a:rPr>
              <a:t>原现象是</a:t>
            </a:r>
            <a:r>
              <a:rPr lang="zh-CN" altLang="en-US" sz="1800" spc="0" dirty="0" smtClean="0">
                <a:solidFill>
                  <a:schemeClr val="tx1"/>
                </a:solidFill>
                <a:uFillTx/>
                <a:latin typeface="微软雅黑" panose="020B0503020204020204" charset="-122"/>
                <a:ea typeface="微软雅黑" panose="020B0503020204020204" charset="-122"/>
                <a:cs typeface="微软雅黑" panose="020B0503020204020204" charset="-122"/>
                <a:sym typeface="+mn-ea"/>
              </a:rPr>
              <a:t>指在技能形成的过程中，练习达到一定的程度，练习成绩会出现暂时停顿现象。</a:t>
            </a:r>
            <a:endPar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endParaRPr>
          </a:p>
          <a:p>
            <a:pPr marL="0" lvl="0" indent="-358775" algn="l" fontAlgn="ctr">
              <a:lnSpc>
                <a:spcPct val="150000"/>
              </a:lnSpc>
              <a:spcBef>
                <a:spcPts val="1000"/>
              </a:spcBef>
              <a:spcAft>
                <a:spcPts val="0"/>
              </a:spcAft>
              <a:buClr>
                <a:srgbClr val="000000">
                  <a:lumMod val="75000"/>
                  <a:lumOff val="25000"/>
                </a:srgbClr>
              </a:buClr>
              <a:buSzPct val="130000"/>
              <a:buFont typeface="Arial" panose="020B0604020202020204" pitchFamily="34" charset="0"/>
              <a:buNone/>
            </a:pPr>
            <a:endParaRPr lang="zh-CN" altLang="en-US" sz="1800" spc="0" dirty="0">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custDataLst>
              <p:tags r:id="rId7"/>
            </p:custDataLst>
          </p:nvPr>
        </p:nvSpPr>
        <p:spPr>
          <a:xfrm>
            <a:off x="1494155" y="1409700"/>
            <a:ext cx="738251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600" b="1" dirty="0" smtClean="0">
                <a:ln w="10160">
                  <a:noFill/>
                  <a:prstDash val="solid"/>
                </a:ln>
                <a:solidFill>
                  <a:schemeClr val="tx1"/>
                </a:solidFill>
                <a:effectLst/>
                <a:latin typeface="微软雅黑" panose="020B0503020204020204" charset="-122"/>
                <a:ea typeface="微软雅黑" panose="020B0503020204020204" charset="-122"/>
                <a:sym typeface="+mn-ea"/>
              </a:rPr>
              <a:t>高</a:t>
            </a:r>
            <a:r>
              <a:rPr lang="zh-CN" altLang="en-US" sz="3600" b="1" dirty="0">
                <a:ln w="10160">
                  <a:noFill/>
                  <a:prstDash val="solid"/>
                </a:ln>
                <a:solidFill>
                  <a:schemeClr val="tx1"/>
                </a:solidFill>
                <a:effectLst/>
                <a:latin typeface="微软雅黑" panose="020B0503020204020204" charset="-122"/>
                <a:ea typeface="微软雅黑" panose="020B0503020204020204" charset="-122"/>
                <a:sym typeface="+mn-ea"/>
              </a:rPr>
              <a:t>原现象</a:t>
            </a:r>
            <a:endParaRPr lang="zh-CN" altLang="en-US" sz="3600" b="1" spc="300" dirty="0">
              <a:ln w="10160">
                <a:noFill/>
                <a:prstDash val="solid"/>
              </a:ln>
              <a:solidFill>
                <a:schemeClr val="tx1"/>
              </a:solidFill>
              <a:effectLst/>
              <a:latin typeface="微软雅黑" panose="020B0503020204020204" charset="-122"/>
              <a:ea typeface="微软雅黑" panose="020B0503020204020204" charset="-122"/>
              <a:sym typeface="+mn-ea"/>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pic>
        <p:nvPicPr>
          <p:cNvPr id="2" name="图片 1"/>
          <p:cNvPicPr>
            <a:picLocks noChangeAspect="1"/>
          </p:cNvPicPr>
          <p:nvPr/>
        </p:nvPicPr>
        <p:blipFill>
          <a:blip r:embed="rId12" cstate="print"/>
          <a:stretch>
            <a:fillRect/>
          </a:stretch>
        </p:blipFill>
        <p:spPr>
          <a:xfrm>
            <a:off x="6609715" y="3383915"/>
            <a:ext cx="4181475" cy="2813050"/>
          </a:xfrm>
          <a:prstGeom prst="rect">
            <a:avLst/>
          </a:prstGeom>
        </p:spPr>
      </p:pic>
      <p:sp>
        <p:nvSpPr>
          <p:cNvPr id="3" name="文本框 2"/>
          <p:cNvSpPr txBox="1"/>
          <p:nvPr/>
        </p:nvSpPr>
        <p:spPr>
          <a:xfrm>
            <a:off x="1528445" y="3610610"/>
            <a:ext cx="4991100" cy="2359660"/>
          </a:xfrm>
          <a:prstGeom prst="rect">
            <a:avLst/>
          </a:prstGeom>
          <a:solidFill>
            <a:schemeClr val="bg2"/>
          </a:solidFill>
        </p:spPr>
        <p:style>
          <a:lnRef idx="2">
            <a:schemeClr val="accent1"/>
          </a:lnRef>
          <a:fillRef idx="1">
            <a:schemeClr val="lt1"/>
          </a:fillRef>
          <a:effectRef idx="0">
            <a:schemeClr val="accent1"/>
          </a:effectRef>
          <a:fontRef idx="minor">
            <a:schemeClr val="dk1"/>
          </a:fontRef>
        </p:style>
        <p:txBody>
          <a:bodyPr wrap="square" lIns="179705" tIns="179705" rIns="179705" bIns="179705" rtlCol="0" anchor="t">
            <a:spAutoFit/>
          </a:bodyPr>
          <a:p>
            <a:pPr algn="just" eaLnBrk="1" latinLnBrk="0" hangingPunct="1">
              <a:lnSpc>
                <a:spcPct val="130000"/>
              </a:lnSpc>
              <a:spcBef>
                <a:spcPts val="0"/>
              </a:spcBef>
              <a:spcAft>
                <a:spcPts val="0"/>
              </a:spcAft>
            </a:pPr>
            <a:r>
              <a:rPr lang="zh-CN" altLang="en-US" sz="2000" dirty="0">
                <a:latin typeface="宋体" panose="02010600030101010101" pitchFamily="2" charset="-122"/>
                <a:ea typeface="宋体" panose="02010600030101010101" pitchFamily="2" charset="-122"/>
              </a:rPr>
              <a:t>心理学研究表明，学习者在学习各种新的知识和技能的过程中，其能力和水平的发展并不是直线上升的，一般要经历四个阶段：一是学习阶段；二是提高阶段；三是高原期；四是克服高原阶段。</a:t>
            </a:r>
            <a:endParaRPr lang="zh-CN" altLang="en-US" sz="2000" dirty="0">
              <a:latin typeface="宋体" panose="02010600030101010101" pitchFamily="2" charset="-122"/>
              <a:ea typeface="宋体" panose="02010600030101010101" pitchFamily="2" charset="-122"/>
            </a:endParaRPr>
          </a:p>
        </p:txBody>
      </p:sp>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文本框 70"/>
          <p:cNvSpPr txBox="1"/>
          <p:nvPr>
            <p:custDataLst>
              <p:tags r:id="rId1"/>
            </p:custDataLst>
          </p:nvPr>
        </p:nvSpPr>
        <p:spPr>
          <a:xfrm>
            <a:off x="1760332" y="750801"/>
            <a:ext cx="7295926" cy="580540"/>
          </a:xfrm>
          <a:prstGeom prst="rect">
            <a:avLst/>
          </a:prstGeom>
          <a:noFill/>
        </p:spPr>
        <p:txBody>
          <a:bodyPr wrap="square" rtlCol="0" anchor="ctr">
            <a:normAutofit fontScale="90000"/>
          </a:bodyPr>
          <a:p>
            <a:pPr marL="0" indent="0" algn="l">
              <a:lnSpc>
                <a:spcPct val="100000"/>
              </a:lnSpc>
              <a:spcBef>
                <a:spcPts val="0"/>
              </a:spcBef>
              <a:spcAft>
                <a:spcPts val="0"/>
              </a:spcAft>
              <a:buSzPct val="100000"/>
            </a:pPr>
            <a:r>
              <a:rPr lang="zh-CN" altLang="en-US" sz="3200" spc="160" dirty="0">
                <a:solidFill>
                  <a:schemeClr val="tx1"/>
                </a:solidFill>
                <a:latin typeface="Arial" panose="020B0604020202020204" pitchFamily="34" charset="0"/>
                <a:ea typeface="微软雅黑" panose="020B0503020204020204" charset="-122"/>
                <a:cs typeface="+mj-cs"/>
              </a:rPr>
              <a:t>2. 指导学生练习的基本要求</a:t>
            </a:r>
            <a:endParaRPr lang="zh-CN" altLang="en-US" sz="3200" spc="160" dirty="0">
              <a:solidFill>
                <a:schemeClr val="tx1"/>
              </a:solidFill>
              <a:latin typeface="Arial" panose="020B0604020202020204" pitchFamily="34" charset="0"/>
              <a:ea typeface="微软雅黑" panose="020B0503020204020204" charset="-122"/>
              <a:cs typeface="+mj-cs"/>
            </a:endParaRPr>
          </a:p>
        </p:txBody>
      </p:sp>
      <p:cxnSp>
        <p:nvCxnSpPr>
          <p:cNvPr id="34" name="直接连接符 33"/>
          <p:cNvCxnSpPr/>
          <p:nvPr>
            <p:custDataLst>
              <p:tags r:id="rId2"/>
            </p:custDataLst>
          </p:nvPr>
        </p:nvCxnSpPr>
        <p:spPr>
          <a:xfrm>
            <a:off x="1619400" y="2343175"/>
            <a:ext cx="8953201"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任意多边形 35"/>
          <p:cNvSpPr/>
          <p:nvPr>
            <p:custDataLst>
              <p:tags r:id="rId3"/>
            </p:custDataLst>
          </p:nvPr>
        </p:nvSpPr>
        <p:spPr>
          <a:xfrm>
            <a:off x="8079518"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矩形 36"/>
          <p:cNvSpPr/>
          <p:nvPr>
            <p:custDataLst>
              <p:tags r:id="rId4"/>
            </p:custDataLst>
          </p:nvPr>
        </p:nvSpPr>
        <p:spPr>
          <a:xfrm>
            <a:off x="8079518" y="2840107"/>
            <a:ext cx="2080377" cy="105685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3">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5"/>
            </p:custDataLst>
          </p:nvPr>
        </p:nvSpPr>
        <p:spPr>
          <a:xfrm>
            <a:off x="8386943"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圆角矩形 42"/>
          <p:cNvSpPr/>
          <p:nvPr>
            <p:custDataLst>
              <p:tags r:id="rId6"/>
            </p:custDataLst>
          </p:nvPr>
        </p:nvSpPr>
        <p:spPr>
          <a:xfrm>
            <a:off x="9700865"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任意多边形 49"/>
          <p:cNvSpPr/>
          <p:nvPr>
            <p:custDataLst>
              <p:tags r:id="rId7"/>
            </p:custDataLst>
          </p:nvPr>
        </p:nvSpPr>
        <p:spPr>
          <a:xfrm>
            <a:off x="5055812"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5055812" y="2840107"/>
            <a:ext cx="2080377" cy="105685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5363237"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圆角矩形 64"/>
          <p:cNvSpPr/>
          <p:nvPr>
            <p:custDataLst>
              <p:tags r:id="rId10"/>
            </p:custDataLst>
          </p:nvPr>
        </p:nvSpPr>
        <p:spPr>
          <a:xfrm>
            <a:off x="6677159"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任意多边形 71"/>
          <p:cNvSpPr/>
          <p:nvPr>
            <p:custDataLst>
              <p:tags r:id="rId11"/>
            </p:custDataLst>
          </p:nvPr>
        </p:nvSpPr>
        <p:spPr>
          <a:xfrm>
            <a:off x="5055812"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12"/>
            </p:custDataLst>
          </p:nvPr>
        </p:nvSpPr>
        <p:spPr>
          <a:xfrm>
            <a:off x="5055812" y="4322481"/>
            <a:ext cx="2080377" cy="1056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5">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74" name="圆角矩形 73"/>
          <p:cNvSpPr/>
          <p:nvPr>
            <p:custDataLst>
              <p:tags r:id="rId13"/>
            </p:custDataLst>
          </p:nvPr>
        </p:nvSpPr>
        <p:spPr>
          <a:xfrm>
            <a:off x="5363237"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5" name="圆角矩形 74"/>
          <p:cNvSpPr/>
          <p:nvPr>
            <p:custDataLst>
              <p:tags r:id="rId14"/>
            </p:custDataLst>
          </p:nvPr>
        </p:nvSpPr>
        <p:spPr>
          <a:xfrm>
            <a:off x="6677159"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7" name="任意多边形 76"/>
          <p:cNvSpPr/>
          <p:nvPr>
            <p:custDataLst>
              <p:tags r:id="rId15"/>
            </p:custDataLst>
          </p:nvPr>
        </p:nvSpPr>
        <p:spPr>
          <a:xfrm>
            <a:off x="2032106"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16"/>
            </p:custDataLst>
          </p:nvPr>
        </p:nvSpPr>
        <p:spPr>
          <a:xfrm>
            <a:off x="2032106" y="2840107"/>
            <a:ext cx="2080377" cy="105685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79" name="圆角矩形 78"/>
          <p:cNvSpPr/>
          <p:nvPr>
            <p:custDataLst>
              <p:tags r:id="rId17"/>
            </p:custDataLst>
          </p:nvPr>
        </p:nvSpPr>
        <p:spPr>
          <a:xfrm>
            <a:off x="2339531"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圆角矩形 79"/>
          <p:cNvSpPr/>
          <p:nvPr>
            <p:custDataLst>
              <p:tags r:id="rId18"/>
            </p:custDataLst>
          </p:nvPr>
        </p:nvSpPr>
        <p:spPr>
          <a:xfrm>
            <a:off x="3653453"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2" name="任意多边形 81"/>
          <p:cNvSpPr/>
          <p:nvPr>
            <p:custDataLst>
              <p:tags r:id="rId19"/>
            </p:custDataLst>
          </p:nvPr>
        </p:nvSpPr>
        <p:spPr>
          <a:xfrm>
            <a:off x="2032106"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20"/>
            </p:custDataLst>
          </p:nvPr>
        </p:nvSpPr>
        <p:spPr>
          <a:xfrm>
            <a:off x="2032106" y="4322481"/>
            <a:ext cx="2080377" cy="105685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4">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84" name="圆角矩形 83"/>
          <p:cNvSpPr/>
          <p:nvPr>
            <p:custDataLst>
              <p:tags r:id="rId21"/>
            </p:custDataLst>
          </p:nvPr>
        </p:nvSpPr>
        <p:spPr>
          <a:xfrm>
            <a:off x="2339531"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圆角矩形 84"/>
          <p:cNvSpPr/>
          <p:nvPr>
            <p:custDataLst>
              <p:tags r:id="rId22"/>
            </p:custDataLst>
          </p:nvPr>
        </p:nvSpPr>
        <p:spPr>
          <a:xfrm>
            <a:off x="3653453"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7" name="任意多边形 86"/>
          <p:cNvSpPr/>
          <p:nvPr>
            <p:custDataLst>
              <p:tags r:id="rId23"/>
            </p:custDataLst>
          </p:nvPr>
        </p:nvSpPr>
        <p:spPr>
          <a:xfrm>
            <a:off x="8079518"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z="1600" spc="8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4"/>
            </p:custDataLst>
          </p:nvPr>
        </p:nvSpPr>
        <p:spPr>
          <a:xfrm>
            <a:off x="8079518" y="4322481"/>
            <a:ext cx="2080377" cy="105685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6">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89" name="圆角矩形 88"/>
          <p:cNvSpPr/>
          <p:nvPr>
            <p:custDataLst>
              <p:tags r:id="rId25"/>
            </p:custDataLst>
          </p:nvPr>
        </p:nvSpPr>
        <p:spPr>
          <a:xfrm>
            <a:off x="8386943"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0" name="圆角矩形 89"/>
          <p:cNvSpPr/>
          <p:nvPr>
            <p:custDataLst>
              <p:tags r:id="rId26"/>
            </p:custDataLst>
          </p:nvPr>
        </p:nvSpPr>
        <p:spPr>
          <a:xfrm>
            <a:off x="9700865"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7"/>
            </p:custDataLst>
          </p:nvPr>
        </p:nvSpPr>
        <p:spPr>
          <a:xfrm>
            <a:off x="2032106" y="2882217"/>
            <a:ext cx="2080377" cy="1014747"/>
          </a:xfrm>
          <a:prstGeom prst="rect">
            <a:avLst/>
          </a:prstGeom>
          <a:noFill/>
        </p:spPr>
        <p:txBody>
          <a:bodyPr wrap="square" rtlCol="0" anchor="ctr">
            <a:normAutofit/>
          </a:bodyPr>
          <a:p>
            <a:pPr marL="0" lvl="0" indent="0" algn="just">
              <a:lnSpc>
                <a:spcPct val="100000"/>
              </a:lnSpc>
              <a:spcBef>
                <a:spcPts val="0"/>
              </a:spcBef>
              <a:spcAft>
                <a:spcPts val="800"/>
              </a:spcAft>
              <a:buSzPct val="100000"/>
            </a:pPr>
            <a:r>
              <a:rPr lang="en-US" altLang="zh-CN" spc="260" dirty="0">
                <a:solidFill>
                  <a:schemeClr val="dk1"/>
                </a:solidFill>
                <a:latin typeface="Arial" panose="020B0604020202020204" pitchFamily="34" charset="0"/>
                <a:ea typeface="微软雅黑" panose="020B0503020204020204" charset="-122"/>
              </a:rPr>
              <a:t>明确练习的目的与要求。</a:t>
            </a:r>
            <a:endParaRPr lang="en-US" altLang="zh-CN" spc="260" dirty="0">
              <a:solidFill>
                <a:schemeClr val="dk1"/>
              </a:solidFill>
              <a:latin typeface="Arial" panose="020B0604020202020204" pitchFamily="34" charset="0"/>
              <a:ea typeface="微软雅黑" panose="020B0503020204020204" charset="-122"/>
            </a:endParaRPr>
          </a:p>
        </p:txBody>
      </p:sp>
      <p:sp>
        <p:nvSpPr>
          <p:cNvPr id="31" name="文本框 30"/>
          <p:cNvSpPr txBox="1"/>
          <p:nvPr>
            <p:custDataLst>
              <p:tags r:id="rId28"/>
            </p:custDataLst>
          </p:nvPr>
        </p:nvSpPr>
        <p:spPr>
          <a:xfrm>
            <a:off x="5055812" y="2871830"/>
            <a:ext cx="2080377" cy="1014747"/>
          </a:xfrm>
          <a:prstGeom prst="rect">
            <a:avLst/>
          </a:prstGeom>
          <a:noFill/>
        </p:spPr>
        <p:txBody>
          <a:bodyPr wrap="square" rtlCol="0" anchor="ctr">
            <a:noAutofit/>
          </a:bodyPr>
          <a:p>
            <a:pPr marL="0" lvl="0" indent="0" algn="just">
              <a:lnSpc>
                <a:spcPct val="100000"/>
              </a:lnSpc>
              <a:spcBef>
                <a:spcPts val="0"/>
              </a:spcBef>
              <a:spcAft>
                <a:spcPts val="800"/>
              </a:spcAft>
              <a:buSzPct val="100000"/>
            </a:pPr>
            <a:r>
              <a:rPr lang="en-US" altLang="zh-CN" sz="2000" spc="260" dirty="0">
                <a:solidFill>
                  <a:schemeClr val="dk1"/>
                </a:solidFill>
                <a:latin typeface="Arial" panose="020B0604020202020204" pitchFamily="34" charset="0"/>
                <a:ea typeface="微软雅黑" panose="020B0503020204020204" charset="-122"/>
              </a:rPr>
              <a:t>掌握练习的方法和有关的基本知识。</a:t>
            </a:r>
            <a:endParaRPr lang="en-US" altLang="zh-CN" sz="2000" spc="260" dirty="0">
              <a:solidFill>
                <a:schemeClr val="dk1"/>
              </a:solidFill>
              <a:latin typeface="Arial" panose="020B0604020202020204" pitchFamily="34" charset="0"/>
              <a:ea typeface="微软雅黑" panose="020B0503020204020204" charset="-122"/>
            </a:endParaRPr>
          </a:p>
        </p:txBody>
      </p:sp>
      <p:sp>
        <p:nvSpPr>
          <p:cNvPr id="32" name="文本框 31"/>
          <p:cNvSpPr txBox="1"/>
          <p:nvPr>
            <p:custDataLst>
              <p:tags r:id="rId29"/>
            </p:custDataLst>
          </p:nvPr>
        </p:nvSpPr>
        <p:spPr>
          <a:xfrm>
            <a:off x="8079518" y="2871830"/>
            <a:ext cx="2080377" cy="1014747"/>
          </a:xfrm>
          <a:prstGeom prst="rect">
            <a:avLst/>
          </a:prstGeom>
          <a:noFill/>
        </p:spPr>
        <p:txBody>
          <a:bodyPr wrap="square" rtlCol="0" anchor="ctr">
            <a:normAutofit/>
          </a:bodyPr>
          <a:p>
            <a:pPr marL="0" lvl="0" indent="0" algn="just">
              <a:lnSpc>
                <a:spcPct val="100000"/>
              </a:lnSpc>
              <a:spcBef>
                <a:spcPts val="0"/>
              </a:spcBef>
              <a:spcAft>
                <a:spcPts val="800"/>
              </a:spcAft>
              <a:buSzPct val="100000"/>
            </a:pPr>
            <a:r>
              <a:rPr lang="en-US" altLang="zh-CN" spc="260" dirty="0">
                <a:solidFill>
                  <a:schemeClr val="dk1"/>
                </a:solidFill>
                <a:latin typeface="Arial" panose="020B0604020202020204" pitchFamily="34" charset="0"/>
                <a:ea typeface="微软雅黑" panose="020B0503020204020204" charset="-122"/>
              </a:rPr>
              <a:t>练习必须有计划、分步骤地进行。</a:t>
            </a:r>
            <a:endParaRPr lang="en-US" altLang="zh-CN" spc="260" dirty="0">
              <a:solidFill>
                <a:schemeClr val="dk1"/>
              </a:solidFill>
              <a:latin typeface="Arial" panose="020B0604020202020204" pitchFamily="34" charset="0"/>
              <a:ea typeface="微软雅黑" panose="020B0503020204020204" charset="-122"/>
            </a:endParaRPr>
          </a:p>
        </p:txBody>
      </p:sp>
      <p:sp>
        <p:nvSpPr>
          <p:cNvPr id="39" name="文本框 38"/>
          <p:cNvSpPr txBox="1"/>
          <p:nvPr>
            <p:custDataLst>
              <p:tags r:id="rId30"/>
            </p:custDataLst>
          </p:nvPr>
        </p:nvSpPr>
        <p:spPr>
          <a:xfrm>
            <a:off x="2032106" y="4354204"/>
            <a:ext cx="2080377" cy="1014747"/>
          </a:xfrm>
          <a:prstGeom prst="rect">
            <a:avLst/>
          </a:prstGeom>
          <a:noFill/>
        </p:spPr>
        <p:txBody>
          <a:bodyPr wrap="square" rtlCol="0" anchor="ctr">
            <a:normAutofit/>
          </a:bodyPr>
          <a:p>
            <a:pPr marL="0" lvl="0" indent="0" algn="just">
              <a:lnSpc>
                <a:spcPct val="120000"/>
              </a:lnSpc>
              <a:spcBef>
                <a:spcPts val="0"/>
              </a:spcBef>
              <a:spcAft>
                <a:spcPts val="800"/>
              </a:spcAft>
              <a:buSzPct val="100000"/>
            </a:pPr>
            <a:r>
              <a:rPr lang="en-US" altLang="zh-CN" spc="160" dirty="0">
                <a:solidFill>
                  <a:schemeClr val="dk1"/>
                </a:solidFill>
                <a:latin typeface="Arial" panose="020B0604020202020204" pitchFamily="34" charset="0"/>
                <a:ea typeface="微软雅黑" panose="020B0503020204020204" charset="-122"/>
              </a:rPr>
              <a:t>合理分配练习的次数和时间。</a:t>
            </a:r>
            <a:endParaRPr lang="en-US" altLang="zh-CN" spc="160" dirty="0">
              <a:solidFill>
                <a:schemeClr val="dk1"/>
              </a:solidFill>
              <a:latin typeface="Arial" panose="020B0604020202020204" pitchFamily="34" charset="0"/>
              <a:ea typeface="微软雅黑" panose="020B0503020204020204" charset="-122"/>
            </a:endParaRPr>
          </a:p>
        </p:txBody>
      </p:sp>
      <p:sp>
        <p:nvSpPr>
          <p:cNvPr id="40" name="文本框 39"/>
          <p:cNvSpPr txBox="1"/>
          <p:nvPr>
            <p:custDataLst>
              <p:tags r:id="rId31"/>
            </p:custDataLst>
          </p:nvPr>
        </p:nvSpPr>
        <p:spPr>
          <a:xfrm>
            <a:off x="5055812" y="4354204"/>
            <a:ext cx="2080377" cy="1014747"/>
          </a:xfrm>
          <a:prstGeom prst="rect">
            <a:avLst/>
          </a:prstGeom>
          <a:noFill/>
        </p:spPr>
        <p:txBody>
          <a:bodyPr wrap="square" rtlCol="0" anchor="ctr">
            <a:normAutofit/>
          </a:bodyPr>
          <a:p>
            <a:pPr marL="0" lvl="0" indent="0" algn="just">
              <a:lnSpc>
                <a:spcPct val="100000"/>
              </a:lnSpc>
              <a:spcBef>
                <a:spcPts val="0"/>
              </a:spcBef>
              <a:spcAft>
                <a:spcPts val="800"/>
              </a:spcAft>
              <a:buSzPct val="100000"/>
            </a:pPr>
            <a:r>
              <a:rPr lang="en-US" altLang="zh-CN" spc="360" dirty="0">
                <a:solidFill>
                  <a:schemeClr val="dk1"/>
                </a:solidFill>
                <a:latin typeface="Arial" panose="020B0604020202020204" pitchFamily="34" charset="0"/>
                <a:ea typeface="微软雅黑" panose="020B0503020204020204" charset="-122"/>
              </a:rPr>
              <a:t>及时反馈。</a:t>
            </a:r>
            <a:endParaRPr lang="en-US" altLang="zh-CN" spc="360" dirty="0">
              <a:solidFill>
                <a:schemeClr val="dk1"/>
              </a:solidFill>
              <a:latin typeface="Arial" panose="020B0604020202020204" pitchFamily="34" charset="0"/>
              <a:ea typeface="微软雅黑" panose="020B0503020204020204" charset="-122"/>
            </a:endParaRPr>
          </a:p>
        </p:txBody>
      </p:sp>
      <p:sp>
        <p:nvSpPr>
          <p:cNvPr id="41" name="文本框 40"/>
          <p:cNvSpPr txBox="1"/>
          <p:nvPr>
            <p:custDataLst>
              <p:tags r:id="rId32"/>
            </p:custDataLst>
          </p:nvPr>
        </p:nvSpPr>
        <p:spPr>
          <a:xfrm>
            <a:off x="8079518" y="4354204"/>
            <a:ext cx="2080377" cy="1014747"/>
          </a:xfrm>
          <a:prstGeom prst="rect">
            <a:avLst/>
          </a:prstGeom>
          <a:noFill/>
        </p:spPr>
        <p:txBody>
          <a:bodyPr wrap="square" rtlCol="0" anchor="ctr">
            <a:normAutofit/>
          </a:bodyPr>
          <a:p>
            <a:pPr marL="0" lvl="0" indent="0" algn="just">
              <a:lnSpc>
                <a:spcPct val="100000"/>
              </a:lnSpc>
              <a:spcBef>
                <a:spcPts val="0"/>
              </a:spcBef>
              <a:spcAft>
                <a:spcPts val="800"/>
              </a:spcAft>
              <a:buSzPct val="100000"/>
            </a:pPr>
            <a:r>
              <a:rPr lang="en-US" altLang="zh-CN" sz="2000" spc="260" dirty="0">
                <a:solidFill>
                  <a:schemeClr val="dk1"/>
                </a:solidFill>
                <a:latin typeface="Arial" panose="020B0604020202020204" pitchFamily="34" charset="0"/>
                <a:ea typeface="微软雅黑" panose="020B0503020204020204" charset="-122"/>
              </a:rPr>
              <a:t>练习方式要多样化。</a:t>
            </a:r>
            <a:endParaRPr lang="en-US" altLang="zh-CN" sz="2000" spc="260" dirty="0">
              <a:solidFill>
                <a:schemeClr val="dk1"/>
              </a:solidFill>
              <a:latin typeface="Arial" panose="020B0604020202020204" pitchFamily="34" charset="0"/>
              <a:ea typeface="微软雅黑" panose="020B0503020204020204" charset="-122"/>
            </a:endParaRPr>
          </a:p>
        </p:txBody>
      </p:sp>
      <p:sp>
        <p:nvSpPr>
          <p:cNvPr id="56" name="圆角矩形 55"/>
          <p:cNvSpPr/>
          <p:nvPr/>
        </p:nvSpPr>
        <p:spPr>
          <a:xfrm>
            <a:off x="335915" y="368935"/>
            <a:ext cx="11520000" cy="6120000"/>
          </a:xfrm>
          <a:prstGeom prst="roundRect">
            <a:avLst>
              <a:gd name="adj" fmla="val 3581"/>
            </a:avLst>
          </a:prstGeom>
          <a:noFill/>
          <a:ln w="2540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形 15"/>
          <p:cNvPicPr>
            <a:picLocks noChangeAspect="1"/>
          </p:cNvPicPr>
          <p:nvPr/>
        </p:nvPicPr>
        <p:blipFill>
          <a:blip r:embed="rId33"/>
          <a:stretch>
            <a:fillRect/>
          </a:stretch>
        </p:blipFill>
        <p:spPr>
          <a:xfrm>
            <a:off x="899104" y="668244"/>
            <a:ext cx="861262" cy="745322"/>
          </a:xfrm>
          <a:prstGeom prst="rect">
            <a:avLst/>
          </a:prstGeom>
          <a:effectLst>
            <a:outerShdw blurRad="25400" dist="25400" dir="8100000" algn="tr" rotWithShape="0">
              <a:prstClr val="black">
                <a:alpha val="40000"/>
              </a:prstClr>
            </a:outerShdw>
          </a:effectLst>
        </p:spPr>
      </p:pic>
    </p:spTree>
    <p:custDataLst>
      <p:tags r:id="rId3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0" name="图片 19"/>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19" name="图片 18"/>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椭圆 21"/>
          <p:cNvSpPr/>
          <p:nvPr>
            <p:custDataLst>
              <p:tags r:id="rId4"/>
            </p:custDataLst>
          </p:nvPr>
        </p:nvSpPr>
        <p:spPr>
          <a:xfrm>
            <a:off x="10363200" y="609605"/>
            <a:ext cx="304802" cy="304802"/>
          </a:xfrm>
          <a:prstGeom prst="ellipse">
            <a:avLst/>
          </a:prstGeom>
          <a:solidFill>
            <a:srgbClr val="65AC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3" name="椭圆 22"/>
          <p:cNvSpPr/>
          <p:nvPr>
            <p:custDataLst>
              <p:tags r:id="rId5"/>
            </p:custDataLst>
          </p:nvPr>
        </p:nvSpPr>
        <p:spPr>
          <a:xfrm>
            <a:off x="10819130" y="609605"/>
            <a:ext cx="304802" cy="304802"/>
          </a:xfrm>
          <a:prstGeom prst="ellipse">
            <a:avLst/>
          </a:prstGeom>
          <a:solidFill>
            <a:srgbClr val="65AC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4" name="椭圆 23"/>
          <p:cNvSpPr/>
          <p:nvPr>
            <p:custDataLst>
              <p:tags r:id="rId6"/>
            </p:custDataLst>
          </p:nvPr>
        </p:nvSpPr>
        <p:spPr>
          <a:xfrm>
            <a:off x="11277600" y="609605"/>
            <a:ext cx="304802" cy="304802"/>
          </a:xfrm>
          <a:prstGeom prst="ellipse">
            <a:avLst/>
          </a:prstGeom>
          <a:solidFill>
            <a:srgbClr val="65ACA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5" name="任意多边形 24"/>
          <p:cNvSpPr/>
          <p:nvPr>
            <p:custDataLst>
              <p:tags r:id="rId7"/>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rgbClr val="65ACA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FFFFFF"/>
              </a:solidFill>
              <a:latin typeface="微软雅黑" panose="020B0503020204020204" charset="-122"/>
              <a:ea typeface="微软雅黑" panose="020B0503020204020204" charset="-122"/>
            </a:endParaRPr>
          </a:p>
        </p:txBody>
      </p:sp>
      <p:sp>
        <p:nvSpPr>
          <p:cNvPr id="26" name="AutoShape 3"/>
          <p:cNvSpPr>
            <a:spLocks noChangeAspect="1" noChangeArrowheads="1" noTextEdit="1"/>
          </p:cNvSpPr>
          <p:nvPr>
            <p:custDataLst>
              <p:tags r:id="rId8"/>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27" name="Freeform 5"/>
          <p:cNvSpPr>
            <a:spLocks noEditPoints="1"/>
          </p:cNvSpPr>
          <p:nvPr>
            <p:custDataLst>
              <p:tags r:id="rId9"/>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rgbClr val="65ACAB">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rgbClr val="000000"/>
              </a:solidFill>
              <a:latin typeface="微软雅黑" panose="020B0503020204020204" charset="-122"/>
              <a:ea typeface="微软雅黑" panose="020B0503020204020204" charset="-122"/>
            </a:endParaRPr>
          </a:p>
        </p:txBody>
      </p:sp>
      <p:sp>
        <p:nvSpPr>
          <p:cNvPr id="4" name="文本框 3"/>
          <p:cNvSpPr txBox="1"/>
          <p:nvPr>
            <p:custDataLst>
              <p:tags r:id="rId10"/>
            </p:custDataLst>
          </p:nvPr>
        </p:nvSpPr>
        <p:spPr>
          <a:xfrm>
            <a:off x="609558" y="2133720"/>
            <a:ext cx="3867175" cy="1404620"/>
          </a:xfrm>
          <a:prstGeom prst="rect">
            <a:avLst/>
          </a:prstGeom>
          <a:noFill/>
        </p:spPr>
        <p:txBody>
          <a:bodyPr wrap="square" lIns="63500" tIns="25400" rIns="63500" bIns="25400" rtlCol="0" anchor="b" anchorCtr="0">
            <a:normAutofit fontScale="70000"/>
          </a:bodyPr>
          <a:p>
            <a:pPr marL="0" lvl="0" indent="0" algn="l">
              <a:lnSpc>
                <a:spcPct val="110000"/>
              </a:lnSpc>
              <a:spcBef>
                <a:spcPts val="0"/>
              </a:spcBef>
              <a:spcAft>
                <a:spcPts val="0"/>
              </a:spcAft>
              <a:buSzPct val="100000"/>
              <a:buFontTx/>
              <a:buNone/>
            </a:pPr>
            <a:r>
              <a:rPr lang="zh-CN" altLang="en-US" sz="4000" b="1" spc="240" dirty="0">
                <a:solidFill>
                  <a:srgbClr val="488584"/>
                </a:solidFill>
                <a:latin typeface="微软雅黑" panose="020B0503020204020204" charset="-122"/>
                <a:ea typeface="微软雅黑" panose="020B0503020204020204" charset="-122"/>
              </a:rPr>
              <a:t>（二）促使视觉表象与动觉表象的结合</a:t>
            </a:r>
            <a:endParaRPr lang="zh-CN" altLang="en-US" sz="4000" b="1" spc="240" dirty="0">
              <a:solidFill>
                <a:srgbClr val="488584"/>
              </a:solidFill>
              <a:latin typeface="微软雅黑" panose="020B0503020204020204" charset="-122"/>
              <a:ea typeface="微软雅黑" panose="020B0503020204020204" charset="-122"/>
            </a:endParaRPr>
          </a:p>
        </p:txBody>
      </p:sp>
      <p:sp>
        <p:nvSpPr>
          <p:cNvPr id="3" name="文本框 2"/>
          <p:cNvSpPr txBox="1"/>
          <p:nvPr>
            <p:custDataLst>
              <p:tags r:id="rId11"/>
            </p:custDataLst>
          </p:nvPr>
        </p:nvSpPr>
        <p:spPr>
          <a:xfrm>
            <a:off x="609559" y="3609460"/>
            <a:ext cx="3865905" cy="695960"/>
          </a:xfrm>
          <a:prstGeom prst="rect">
            <a:avLst/>
          </a:prstGeom>
          <a:noFill/>
        </p:spPr>
        <p:txBody>
          <a:bodyPr wrap="square" lIns="63500" tIns="25400" rIns="63500" bIns="25400" rtlCol="0" anchor="t" anchorCtr="0">
            <a:normAutofit lnSpcReduction="10000"/>
          </a:bodyPr>
          <a:p>
            <a:pPr marL="0" indent="0" algn="l" fontAlgn="auto">
              <a:lnSpc>
                <a:spcPct val="120000"/>
              </a:lnSpc>
              <a:spcBef>
                <a:spcPts val="0"/>
              </a:spcBef>
              <a:spcAft>
                <a:spcPts val="0"/>
              </a:spcAft>
              <a:buSzPct val="100000"/>
              <a:buNone/>
            </a:pPr>
            <a:r>
              <a:rPr lang="zh-CN" altLang="en-US" spc="100" dirty="0">
                <a:solidFill>
                  <a:srgbClr val="7F7F7F"/>
                </a:solidFill>
                <a:latin typeface="微软雅黑" panose="020B0503020204020204" charset="-122"/>
                <a:ea typeface="微软雅黑" panose="020B0503020204020204" charset="-122"/>
              </a:rPr>
              <a:t>促使视觉表象与动觉表象的结合是培养学生动作技能的重要手段。</a:t>
            </a:r>
            <a:endParaRPr lang="zh-CN" altLang="en-US" spc="100" dirty="0">
              <a:solidFill>
                <a:srgbClr val="7F7F7F"/>
              </a:solidFill>
              <a:latin typeface="微软雅黑" panose="020B0503020204020204" charset="-122"/>
              <a:ea typeface="微软雅黑" panose="020B0503020204020204" charset="-122"/>
            </a:endParaRPr>
          </a:p>
        </p:txBody>
      </p:sp>
      <p:sp>
        <p:nvSpPr>
          <p:cNvPr id="12" name="五边形 11"/>
          <p:cNvSpPr/>
          <p:nvPr>
            <p:custDataLst>
              <p:tags r:id="rId12"/>
            </p:custDataLst>
          </p:nvPr>
        </p:nvSpPr>
        <p:spPr>
          <a:xfrm>
            <a:off x="5669714" y="1967183"/>
            <a:ext cx="934125" cy="467063"/>
          </a:xfrm>
          <a:prstGeom prst="homePlate">
            <a:avLst/>
          </a:prstGeom>
          <a:solidFill>
            <a:srgbClr val="C1DE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5" name="五边形 4"/>
          <p:cNvSpPr/>
          <p:nvPr>
            <p:custDataLst>
              <p:tags r:id="rId13"/>
            </p:custDataLst>
          </p:nvPr>
        </p:nvSpPr>
        <p:spPr>
          <a:xfrm>
            <a:off x="5573554" y="1967183"/>
            <a:ext cx="934125" cy="467063"/>
          </a:xfrm>
          <a:prstGeom prst="homePlate">
            <a:avLst/>
          </a:prstGeom>
          <a:solidFill>
            <a:srgbClr val="65AC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algn="ctr">
              <a:lnSpc>
                <a:spcPct val="100000"/>
              </a:lnSpc>
              <a:spcBef>
                <a:spcPts val="0"/>
              </a:spcBef>
              <a:spcAft>
                <a:spcPts val="800"/>
              </a:spcAft>
            </a:pPr>
            <a:r>
              <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rPr>
              <a:t>01</a:t>
            </a:r>
            <a:endPar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14"/>
            </p:custDataLst>
          </p:nvPr>
        </p:nvSpPr>
        <p:spPr>
          <a:xfrm>
            <a:off x="6908020" y="1843549"/>
            <a:ext cx="4187863" cy="714331"/>
          </a:xfrm>
          <a:prstGeom prst="rect">
            <a:avLst/>
          </a:prstGeom>
          <a:noFill/>
        </p:spPr>
        <p:txBody>
          <a:bodyPr wrap="square" lIns="0" tIns="0" rIns="0" bIns="0" rtlCol="0" anchor="ctr" anchorCtr="0">
            <a:normAutofit/>
          </a:bodyPr>
          <a:p>
            <a:pPr marL="0" lvl="0" indent="0" algn="l">
              <a:lnSpc>
                <a:spcPct val="120000"/>
              </a:lnSpc>
              <a:spcBef>
                <a:spcPts val="0"/>
              </a:spcBef>
              <a:spcAft>
                <a:spcPts val="800"/>
              </a:spcAft>
              <a:buSzPct val="100000"/>
            </a:pPr>
            <a:r>
              <a:rPr lang="en-US" altLang="zh-CN" spc="100" dirty="0">
                <a:solidFill>
                  <a:srgbClr val="488584"/>
                </a:solidFill>
                <a:latin typeface="微软雅黑" panose="020B0503020204020204" charset="-122"/>
                <a:ea typeface="微软雅黑" panose="020B0503020204020204" charset="-122"/>
              </a:rPr>
              <a:t>使学生获得每个动作在空间上正确的视觉形象。</a:t>
            </a:r>
            <a:endParaRPr lang="en-US" altLang="zh-CN" spc="100" dirty="0">
              <a:solidFill>
                <a:srgbClr val="488584"/>
              </a:solidFill>
              <a:latin typeface="微软雅黑" panose="020B0503020204020204" charset="-122"/>
              <a:ea typeface="微软雅黑" panose="020B0503020204020204" charset="-122"/>
            </a:endParaRPr>
          </a:p>
        </p:txBody>
      </p:sp>
      <p:sp>
        <p:nvSpPr>
          <p:cNvPr id="13" name="五边形 12"/>
          <p:cNvSpPr/>
          <p:nvPr>
            <p:custDataLst>
              <p:tags r:id="rId15"/>
            </p:custDataLst>
          </p:nvPr>
        </p:nvSpPr>
        <p:spPr>
          <a:xfrm>
            <a:off x="5669714" y="2969994"/>
            <a:ext cx="934125" cy="467063"/>
          </a:xfrm>
          <a:prstGeom prst="homePlate">
            <a:avLst/>
          </a:prstGeom>
          <a:solidFill>
            <a:srgbClr val="BED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五边形 8"/>
          <p:cNvSpPr/>
          <p:nvPr>
            <p:custDataLst>
              <p:tags r:id="rId16"/>
            </p:custDataLst>
          </p:nvPr>
        </p:nvSpPr>
        <p:spPr>
          <a:xfrm>
            <a:off x="5573554" y="2969994"/>
            <a:ext cx="934125" cy="467063"/>
          </a:xfrm>
          <a:prstGeom prst="homePlate">
            <a:avLst/>
          </a:prstGeom>
          <a:solidFill>
            <a:srgbClr val="5DA0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algn="ctr">
              <a:lnSpc>
                <a:spcPct val="100000"/>
              </a:lnSpc>
              <a:spcBef>
                <a:spcPts val="0"/>
              </a:spcBef>
              <a:spcAft>
                <a:spcPts val="800"/>
              </a:spcAft>
            </a:pPr>
            <a:r>
              <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rPr>
              <a:t>02</a:t>
            </a:r>
            <a:endPar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17"/>
            </p:custDataLst>
          </p:nvPr>
        </p:nvSpPr>
        <p:spPr>
          <a:xfrm>
            <a:off x="6908020" y="2846360"/>
            <a:ext cx="4187863" cy="714331"/>
          </a:xfrm>
          <a:prstGeom prst="rect">
            <a:avLst/>
          </a:prstGeom>
          <a:noFill/>
        </p:spPr>
        <p:txBody>
          <a:bodyPr wrap="square" lIns="0" tIns="0" rIns="0" bIns="0" rtlCol="0" anchor="ctr" anchorCtr="0">
            <a:normAutofit/>
          </a:bodyPr>
          <a:p>
            <a:pPr marL="0" lvl="0" indent="0" algn="l">
              <a:lnSpc>
                <a:spcPct val="120000"/>
              </a:lnSpc>
              <a:spcBef>
                <a:spcPts val="0"/>
              </a:spcBef>
              <a:spcAft>
                <a:spcPts val="800"/>
              </a:spcAft>
              <a:buSzPct val="100000"/>
            </a:pPr>
            <a:r>
              <a:rPr lang="en-US" altLang="zh-CN" spc="100" dirty="0">
                <a:solidFill>
                  <a:srgbClr val="3E7B95"/>
                </a:solidFill>
                <a:latin typeface="微软雅黑" panose="020B0503020204020204" charset="-122"/>
                <a:ea typeface="微软雅黑" panose="020B0503020204020204" charset="-122"/>
              </a:rPr>
              <a:t>在正确视觉形象的基础上，使动作的视觉形象与动觉表象结合。</a:t>
            </a:r>
            <a:endParaRPr lang="en-US" altLang="zh-CN" spc="100" dirty="0">
              <a:solidFill>
                <a:srgbClr val="3E7B95"/>
              </a:solidFill>
              <a:latin typeface="微软雅黑" panose="020B0503020204020204" charset="-122"/>
              <a:ea typeface="微软雅黑" panose="020B0503020204020204" charset="-122"/>
            </a:endParaRPr>
          </a:p>
        </p:txBody>
      </p:sp>
      <p:sp>
        <p:nvSpPr>
          <p:cNvPr id="14" name="五边形 13"/>
          <p:cNvSpPr/>
          <p:nvPr>
            <p:custDataLst>
              <p:tags r:id="rId18"/>
            </p:custDataLst>
          </p:nvPr>
        </p:nvSpPr>
        <p:spPr>
          <a:xfrm>
            <a:off x="5669714" y="3972805"/>
            <a:ext cx="934125" cy="467063"/>
          </a:xfrm>
          <a:prstGeom prst="homePlate">
            <a:avLst/>
          </a:prstGeom>
          <a:solidFill>
            <a:srgbClr val="C1D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1" name="五边形 10"/>
          <p:cNvSpPr/>
          <p:nvPr>
            <p:custDataLst>
              <p:tags r:id="rId19"/>
            </p:custDataLst>
          </p:nvPr>
        </p:nvSpPr>
        <p:spPr>
          <a:xfrm>
            <a:off x="5573554" y="3972805"/>
            <a:ext cx="934125" cy="467063"/>
          </a:xfrm>
          <a:prstGeom prst="homePlate">
            <a:avLst/>
          </a:prstGeom>
          <a:solidFill>
            <a:srgbClr val="639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algn="ctr">
              <a:lnSpc>
                <a:spcPct val="100000"/>
              </a:lnSpc>
              <a:spcBef>
                <a:spcPts val="0"/>
              </a:spcBef>
              <a:spcAft>
                <a:spcPts val="800"/>
              </a:spcAft>
            </a:pPr>
            <a:r>
              <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rPr>
              <a:t>03</a:t>
            </a:r>
            <a:endPar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5" name="文本框 14"/>
          <p:cNvSpPr txBox="1"/>
          <p:nvPr>
            <p:custDataLst>
              <p:tags r:id="rId20"/>
            </p:custDataLst>
          </p:nvPr>
        </p:nvSpPr>
        <p:spPr>
          <a:xfrm>
            <a:off x="6908020" y="3849171"/>
            <a:ext cx="4187863" cy="714331"/>
          </a:xfrm>
          <a:prstGeom prst="rect">
            <a:avLst/>
          </a:prstGeom>
          <a:noFill/>
        </p:spPr>
        <p:txBody>
          <a:bodyPr wrap="square" lIns="0" tIns="0" rIns="0" bIns="0" rtlCol="0" anchor="ctr" anchorCtr="0">
            <a:normAutofit/>
          </a:bodyPr>
          <a:p>
            <a:pPr marL="0" lvl="0" indent="0" algn="l">
              <a:lnSpc>
                <a:spcPct val="120000"/>
              </a:lnSpc>
              <a:spcBef>
                <a:spcPts val="0"/>
              </a:spcBef>
              <a:spcAft>
                <a:spcPts val="800"/>
              </a:spcAft>
              <a:buSzPct val="100000"/>
            </a:pPr>
            <a:r>
              <a:rPr lang="en-US" altLang="zh-CN" spc="100" dirty="0">
                <a:solidFill>
                  <a:srgbClr val="3C6DA2"/>
                </a:solidFill>
                <a:latin typeface="微软雅黑" panose="020B0503020204020204" charset="-122"/>
                <a:ea typeface="微软雅黑" panose="020B0503020204020204" charset="-122"/>
              </a:rPr>
              <a:t>培养学生从依靠视觉控制动作过渡到依靠动觉控制动作。</a:t>
            </a:r>
            <a:endParaRPr lang="en-US" altLang="zh-CN" spc="100" dirty="0">
              <a:solidFill>
                <a:srgbClr val="3C6DA2"/>
              </a:solidFill>
              <a:latin typeface="微软雅黑" panose="020B0503020204020204" charset="-122"/>
              <a:ea typeface="微软雅黑" panose="020B0503020204020204" charset="-122"/>
            </a:endParaRPr>
          </a:p>
        </p:txBody>
      </p:sp>
      <p:sp>
        <p:nvSpPr>
          <p:cNvPr id="16" name="五边形 15"/>
          <p:cNvSpPr/>
          <p:nvPr>
            <p:custDataLst>
              <p:tags r:id="rId21"/>
            </p:custDataLst>
          </p:nvPr>
        </p:nvSpPr>
        <p:spPr>
          <a:xfrm>
            <a:off x="5669714" y="4975616"/>
            <a:ext cx="934125" cy="467063"/>
          </a:xfrm>
          <a:prstGeom prst="homePlate">
            <a:avLst/>
          </a:prstGeom>
          <a:solidFill>
            <a:srgbClr val="C9C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7" name="五边形 16"/>
          <p:cNvSpPr/>
          <p:nvPr>
            <p:custDataLst>
              <p:tags r:id="rId22"/>
            </p:custDataLst>
          </p:nvPr>
        </p:nvSpPr>
        <p:spPr>
          <a:xfrm>
            <a:off x="5573554" y="4975616"/>
            <a:ext cx="934125" cy="467063"/>
          </a:xfrm>
          <a:prstGeom prst="homePlate">
            <a:avLst/>
          </a:prstGeom>
          <a:solidFill>
            <a:srgbClr val="7882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marL="0" algn="ctr">
              <a:lnSpc>
                <a:spcPct val="100000"/>
              </a:lnSpc>
              <a:spcBef>
                <a:spcPts val="0"/>
              </a:spcBef>
              <a:spcAft>
                <a:spcPts val="800"/>
              </a:spcAft>
            </a:pPr>
            <a:r>
              <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rPr>
              <a:t>04</a:t>
            </a:r>
            <a:endParaRPr lang="en-US" altLang="zh-CN" sz="2400" spc="16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文本框 17"/>
          <p:cNvSpPr txBox="1"/>
          <p:nvPr>
            <p:custDataLst>
              <p:tags r:id="rId23"/>
            </p:custDataLst>
          </p:nvPr>
        </p:nvSpPr>
        <p:spPr>
          <a:xfrm>
            <a:off x="6908020" y="4851982"/>
            <a:ext cx="4187863" cy="714331"/>
          </a:xfrm>
          <a:prstGeom prst="rect">
            <a:avLst/>
          </a:prstGeom>
          <a:noFill/>
        </p:spPr>
        <p:txBody>
          <a:bodyPr wrap="square" lIns="0" tIns="0" rIns="0" bIns="0" rtlCol="0" anchor="ctr" anchorCtr="0">
            <a:normAutofit/>
          </a:bodyPr>
          <a:p>
            <a:pPr marL="0" lvl="0" indent="0" algn="l">
              <a:lnSpc>
                <a:spcPct val="100000"/>
              </a:lnSpc>
              <a:spcBef>
                <a:spcPts val="0"/>
              </a:spcBef>
              <a:spcAft>
                <a:spcPts val="800"/>
              </a:spcAft>
              <a:buSzPct val="100000"/>
            </a:pPr>
            <a:r>
              <a:rPr lang="en-US" altLang="zh-CN" spc="100" dirty="0">
                <a:solidFill>
                  <a:srgbClr val="4B579E"/>
                </a:solidFill>
                <a:latin typeface="微软雅黑" panose="020B0503020204020204" charset="-122"/>
                <a:ea typeface="微软雅黑" panose="020B0503020204020204" charset="-122"/>
              </a:rPr>
              <a:t>引导学生逐步完善所掌握的动作技能。</a:t>
            </a:r>
            <a:endParaRPr lang="en-US" altLang="zh-CN" spc="100" dirty="0">
              <a:solidFill>
                <a:srgbClr val="4B579E"/>
              </a:solidFill>
              <a:latin typeface="微软雅黑" panose="020B0503020204020204" charset="-122"/>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矩形 14"/>
          <p:cNvSpPr/>
          <p:nvPr>
            <p:custDataLst>
              <p:tags r:id="rId1"/>
            </p:custDataLst>
          </p:nvPr>
        </p:nvSpPr>
        <p:spPr>
          <a:xfrm>
            <a:off x="294600" y="302400"/>
            <a:ext cx="11602796" cy="625318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14" name="图片 1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3" name="图片 1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文本框 1"/>
          <p:cNvSpPr txBox="1"/>
          <p:nvPr>
            <p:custDataLst>
              <p:tags r:id="rId5"/>
            </p:custDataLst>
          </p:nvPr>
        </p:nvSpPr>
        <p:spPr>
          <a:xfrm>
            <a:off x="1219210" y="1828787"/>
            <a:ext cx="3200425" cy="2082165"/>
          </a:xfrm>
          <a:prstGeom prst="rect">
            <a:avLst/>
          </a:prstGeom>
          <a:noFill/>
        </p:spPr>
        <p:txBody>
          <a:bodyPr wrap="square" lIns="63500" tIns="25400" rIns="63500" bIns="25400" rtlCol="0" anchor="b" anchorCtr="0">
            <a:normAutofit fontScale="80000"/>
          </a:bodyPr>
          <a:p>
            <a:pPr marL="0" lvl="0" indent="0" algn="l">
              <a:lnSpc>
                <a:spcPct val="110000"/>
              </a:lnSpc>
              <a:spcBef>
                <a:spcPts val="0"/>
              </a:spcBef>
              <a:spcAft>
                <a:spcPts val="0"/>
              </a:spcAft>
              <a:buSzPct val="100000"/>
              <a:buFontTx/>
              <a:buNone/>
            </a:pPr>
            <a:r>
              <a:rPr lang="zh-CN" altLang="en-US" sz="4000" b="1" spc="240" dirty="0">
                <a:solidFill>
                  <a:srgbClr val="488584"/>
                </a:solidFill>
                <a:latin typeface="微软雅黑" panose="020B0503020204020204" charset="-122"/>
                <a:ea typeface="微软雅黑" panose="020B0503020204020204" charset="-122"/>
              </a:rPr>
              <a:t>（三）加强学生的思维方法和思维品质的培养</a:t>
            </a:r>
            <a:endParaRPr lang="zh-CN" altLang="en-US" sz="4000" b="1" spc="240" dirty="0">
              <a:solidFill>
                <a:srgbClr val="488584"/>
              </a:solidFill>
              <a:latin typeface="微软雅黑" panose="020B0503020204020204" charset="-122"/>
              <a:ea typeface="微软雅黑" panose="020B0503020204020204" charset="-122"/>
            </a:endParaRPr>
          </a:p>
        </p:txBody>
      </p:sp>
      <p:sp>
        <p:nvSpPr>
          <p:cNvPr id="7" name="文本框 6"/>
          <p:cNvSpPr txBox="1"/>
          <p:nvPr>
            <p:custDataLst>
              <p:tags r:id="rId6"/>
            </p:custDataLst>
          </p:nvPr>
        </p:nvSpPr>
        <p:spPr>
          <a:xfrm>
            <a:off x="1219210" y="3982072"/>
            <a:ext cx="3199155" cy="1047140"/>
          </a:xfrm>
          <a:prstGeom prst="rect">
            <a:avLst/>
          </a:prstGeom>
          <a:noFill/>
        </p:spPr>
        <p:txBody>
          <a:bodyPr wrap="square" lIns="63500" tIns="25400" rIns="63500" bIns="25400" rtlCol="0" anchor="t" anchorCtr="0">
            <a:normAutofit/>
          </a:bodyPr>
          <a:p>
            <a:pPr marL="0" indent="0" algn="l" fontAlgn="auto">
              <a:lnSpc>
                <a:spcPct val="120000"/>
              </a:lnSpc>
              <a:spcBef>
                <a:spcPts val="0"/>
              </a:spcBef>
              <a:spcAft>
                <a:spcPts val="0"/>
              </a:spcAft>
              <a:buSzPct val="100000"/>
              <a:buNone/>
            </a:pPr>
            <a:r>
              <a:rPr lang="zh-CN" altLang="en-US" spc="100" dirty="0">
                <a:solidFill>
                  <a:schemeClr val="dk1"/>
                </a:solidFill>
                <a:latin typeface="微软雅黑" panose="020B0503020204020204" charset="-122"/>
                <a:ea typeface="微软雅黑" panose="020B0503020204020204" charset="-122"/>
              </a:rPr>
              <a:t>加强学生的思维方法和思维品质的培养，是培养学生智力技能的重要手段。</a:t>
            </a:r>
            <a:endParaRPr lang="zh-CN" altLang="en-US" spc="100" dirty="0">
              <a:solidFill>
                <a:schemeClr val="dk1"/>
              </a:solidFill>
              <a:latin typeface="微软雅黑" panose="020B0503020204020204" charset="-122"/>
              <a:ea typeface="微软雅黑" panose="020B0503020204020204" charset="-122"/>
            </a:endParaRPr>
          </a:p>
        </p:txBody>
      </p:sp>
      <p:sp>
        <p:nvSpPr>
          <p:cNvPr id="8" name="任意多边形 7"/>
          <p:cNvSpPr/>
          <p:nvPr>
            <p:custDataLst>
              <p:tags r:id="rId7"/>
            </p:custDataLst>
          </p:nvPr>
        </p:nvSpPr>
        <p:spPr>
          <a:xfrm>
            <a:off x="5741228" y="2714623"/>
            <a:ext cx="1164723" cy="6930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65AC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6" name="任意多边形 45"/>
          <p:cNvSpPr/>
          <p:nvPr>
            <p:custDataLst>
              <p:tags r:id="rId8"/>
            </p:custDataLst>
          </p:nvPr>
        </p:nvSpPr>
        <p:spPr>
          <a:xfrm>
            <a:off x="5724113" y="2783077"/>
            <a:ext cx="1190394" cy="6930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8" name="标题 1"/>
          <p:cNvSpPr txBox="1"/>
          <p:nvPr>
            <p:custDataLst>
              <p:tags r:id="rId9"/>
            </p:custDataLst>
          </p:nvPr>
        </p:nvSpPr>
        <p:spPr>
          <a:xfrm>
            <a:off x="5900943" y="2365278"/>
            <a:ext cx="837932" cy="826399"/>
          </a:xfrm>
          <a:prstGeom prst="rect">
            <a:avLst/>
          </a:prstGeom>
          <a:noFill/>
        </p:spPr>
        <p:txBody>
          <a:bodyPr wrap="square" rtlCol="0">
            <a:normAutofit fontScale="90000"/>
          </a:bodyPr>
          <a:lstStyle>
            <a:defPPr>
              <a:defRPr lang="zh-CN"/>
            </a:defPPr>
            <a:lvl1pPr>
              <a:lnSpc>
                <a:spcPct val="130000"/>
              </a:lnSpc>
              <a:defRPr sz="1200"/>
            </a:lvl1pPr>
          </a:lstStyle>
          <a:p>
            <a:pPr marL="0" algn="ctr">
              <a:lnSpc>
                <a:spcPct val="100000"/>
              </a:lnSpc>
              <a:spcBef>
                <a:spcPts val="0"/>
              </a:spcBef>
              <a:spcAft>
                <a:spcPts val="800"/>
              </a:spcAft>
            </a:pPr>
            <a:r>
              <a:rPr lang="en-US" altLang="zh-CN" sz="4000" b="1" spc="320" dirty="0">
                <a:solidFill>
                  <a:srgbClr val="305958"/>
                </a:solidFill>
                <a:latin typeface="微软雅黑" panose="020B0503020204020204" charset="-122"/>
                <a:ea typeface="微软雅黑" panose="020B0503020204020204" charset="-122"/>
                <a:cs typeface="+mj-cs"/>
                <a:sym typeface="Arial" panose="020B0604020202020204" pitchFamily="34" charset="0"/>
              </a:rPr>
              <a:t>01</a:t>
            </a:r>
            <a:endParaRPr lang="en-US" altLang="zh-CN" sz="4000" b="1" spc="320" dirty="0">
              <a:solidFill>
                <a:srgbClr val="305958"/>
              </a:solidFill>
              <a:latin typeface="微软雅黑" panose="020B0503020204020204" charset="-122"/>
              <a:ea typeface="微软雅黑" panose="020B0503020204020204" charset="-122"/>
              <a:cs typeface="+mj-cs"/>
              <a:sym typeface="Arial" panose="020B0604020202020204" pitchFamily="34" charset="0"/>
            </a:endParaRPr>
          </a:p>
        </p:txBody>
      </p:sp>
      <p:sp>
        <p:nvSpPr>
          <p:cNvPr id="49" name="标题 1"/>
          <p:cNvSpPr txBox="1"/>
          <p:nvPr>
            <p:custDataLst>
              <p:tags r:id="rId10"/>
            </p:custDataLst>
          </p:nvPr>
        </p:nvSpPr>
        <p:spPr>
          <a:xfrm>
            <a:off x="5193256" y="3625004"/>
            <a:ext cx="2423783" cy="868426"/>
          </a:xfrm>
          <a:prstGeom prst="rect">
            <a:avLst/>
          </a:prstGeom>
          <a:noFill/>
        </p:spPr>
        <p:txBody>
          <a:bodyPr wrap="square" rtlCol="0" anchor="t">
            <a:normAutofit/>
          </a:bodyPr>
          <a:lstStyle>
            <a:defPPr>
              <a:defRPr lang="zh-CN"/>
            </a:defPPr>
            <a:lvl1pPr>
              <a:lnSpc>
                <a:spcPct val="130000"/>
              </a:lnSpc>
              <a:defRPr sz="1200"/>
            </a:lvl1pPr>
          </a:lstStyle>
          <a:p>
            <a:pPr marL="0" lvl="0" indent="0" algn="l">
              <a:lnSpc>
                <a:spcPct val="120000"/>
              </a:lnSpc>
              <a:spcBef>
                <a:spcPts val="0"/>
              </a:spcBef>
              <a:spcAft>
                <a:spcPts val="800"/>
              </a:spcAft>
              <a:buSzPct val="100000"/>
            </a:pPr>
            <a:r>
              <a:rPr lang="en-US" altLang="zh-CN" sz="1600" spc="80" dirty="0">
                <a:solidFill>
                  <a:srgbClr val="000000"/>
                </a:solidFill>
                <a:latin typeface="微软雅黑" panose="020B0503020204020204" charset="-122"/>
                <a:ea typeface="微软雅黑" panose="020B0503020204020204" charset="-122"/>
              </a:rPr>
              <a:t>培养学生认真思考的习惯和独立思考的能力。</a:t>
            </a:r>
            <a:endParaRPr lang="en-US" altLang="zh-CN" sz="1600" spc="80" dirty="0">
              <a:solidFill>
                <a:srgbClr val="000000"/>
              </a:solidFill>
              <a:latin typeface="微软雅黑" panose="020B0503020204020204" charset="-122"/>
              <a:ea typeface="微软雅黑" panose="020B0503020204020204" charset="-122"/>
            </a:endParaRPr>
          </a:p>
        </p:txBody>
      </p:sp>
      <p:sp>
        <p:nvSpPr>
          <p:cNvPr id="9" name="任意多边形 8"/>
          <p:cNvSpPr/>
          <p:nvPr>
            <p:custDataLst>
              <p:tags r:id="rId11"/>
            </p:custDataLst>
          </p:nvPr>
        </p:nvSpPr>
        <p:spPr>
          <a:xfrm>
            <a:off x="8628840" y="2714623"/>
            <a:ext cx="1164723" cy="6930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9371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9"/>
          <p:cNvSpPr/>
          <p:nvPr>
            <p:custDataLst>
              <p:tags r:id="rId12"/>
            </p:custDataLst>
          </p:nvPr>
        </p:nvSpPr>
        <p:spPr>
          <a:xfrm>
            <a:off x="8611726" y="2783077"/>
            <a:ext cx="1190394" cy="69309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1" name="标题 1"/>
          <p:cNvSpPr txBox="1"/>
          <p:nvPr>
            <p:custDataLst>
              <p:tags r:id="rId13"/>
            </p:custDataLst>
          </p:nvPr>
        </p:nvSpPr>
        <p:spPr>
          <a:xfrm>
            <a:off x="8788555" y="2365278"/>
            <a:ext cx="837932" cy="826399"/>
          </a:xfrm>
          <a:prstGeom prst="rect">
            <a:avLst/>
          </a:prstGeom>
          <a:noFill/>
        </p:spPr>
        <p:txBody>
          <a:bodyPr wrap="square" rtlCol="0">
            <a:normAutofit fontScale="90000"/>
          </a:bodyPr>
          <a:lstStyle>
            <a:defPPr>
              <a:defRPr lang="zh-CN"/>
            </a:defPPr>
            <a:lvl1pPr>
              <a:lnSpc>
                <a:spcPct val="130000"/>
              </a:lnSpc>
              <a:defRPr sz="1200"/>
            </a:lvl1pPr>
          </a:lstStyle>
          <a:p>
            <a:pPr marL="0" algn="ctr">
              <a:lnSpc>
                <a:spcPct val="100000"/>
              </a:lnSpc>
              <a:spcBef>
                <a:spcPts val="0"/>
              </a:spcBef>
              <a:spcAft>
                <a:spcPts val="800"/>
              </a:spcAft>
            </a:pPr>
            <a:r>
              <a:rPr lang="en-US" altLang="zh-CN" sz="4000" b="1" spc="320" dirty="0">
                <a:solidFill>
                  <a:srgbClr val="4A3558"/>
                </a:solidFill>
                <a:latin typeface="微软雅黑" panose="020B0503020204020204" charset="-122"/>
                <a:ea typeface="微软雅黑" panose="020B0503020204020204" charset="-122"/>
                <a:cs typeface="+mj-cs"/>
                <a:sym typeface="Arial" panose="020B0604020202020204" pitchFamily="34" charset="0"/>
              </a:rPr>
              <a:t>02</a:t>
            </a:r>
            <a:endParaRPr lang="en-US" altLang="zh-CN" sz="4000" b="1" spc="320" dirty="0">
              <a:solidFill>
                <a:srgbClr val="4A3558"/>
              </a:solidFill>
              <a:latin typeface="微软雅黑" panose="020B0503020204020204" charset="-122"/>
              <a:ea typeface="微软雅黑" panose="020B0503020204020204" charset="-122"/>
              <a:cs typeface="+mj-cs"/>
              <a:sym typeface="Arial" panose="020B0604020202020204" pitchFamily="34" charset="0"/>
            </a:endParaRPr>
          </a:p>
        </p:txBody>
      </p:sp>
      <p:sp>
        <p:nvSpPr>
          <p:cNvPr id="12" name="标题 1"/>
          <p:cNvSpPr txBox="1"/>
          <p:nvPr>
            <p:custDataLst>
              <p:tags r:id="rId14"/>
            </p:custDataLst>
          </p:nvPr>
        </p:nvSpPr>
        <p:spPr>
          <a:xfrm>
            <a:off x="8080869" y="3625004"/>
            <a:ext cx="2423783" cy="868426"/>
          </a:xfrm>
          <a:prstGeom prst="rect">
            <a:avLst/>
          </a:prstGeom>
          <a:noFill/>
        </p:spPr>
        <p:txBody>
          <a:bodyPr wrap="square" rtlCol="0" anchor="t">
            <a:normAutofit/>
          </a:bodyPr>
          <a:lstStyle>
            <a:defPPr>
              <a:defRPr lang="zh-CN"/>
            </a:defPPr>
            <a:lvl1pPr>
              <a:lnSpc>
                <a:spcPct val="130000"/>
              </a:lnSpc>
              <a:defRPr sz="1200"/>
            </a:lvl1pPr>
          </a:lstStyle>
          <a:p>
            <a:pPr marL="0" lvl="0" indent="0" algn="l">
              <a:lnSpc>
                <a:spcPct val="120000"/>
              </a:lnSpc>
              <a:spcBef>
                <a:spcPts val="0"/>
              </a:spcBef>
              <a:spcAft>
                <a:spcPts val="800"/>
              </a:spcAft>
              <a:buSzPct val="100000"/>
            </a:pPr>
            <a:r>
              <a:rPr lang="en-US" altLang="zh-CN" sz="1600" spc="120" dirty="0">
                <a:solidFill>
                  <a:srgbClr val="000000"/>
                </a:solidFill>
                <a:latin typeface="微软雅黑" panose="020B0503020204020204" charset="-122"/>
                <a:ea typeface="微软雅黑" panose="020B0503020204020204" charset="-122"/>
              </a:rPr>
              <a:t>加强学生的言语表达训练。</a:t>
            </a:r>
            <a:endParaRPr lang="en-US" altLang="zh-CN" sz="1600" spc="120" dirty="0">
              <a:solidFill>
                <a:srgbClr val="000000"/>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20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2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2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2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2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789305" y="3942715"/>
            <a:ext cx="3312000" cy="2491740"/>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掌握知识学习、技能的概念。</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掌握知识学习的分类及技能的分类。</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3. 掌握知识学习的过程，能够运用直观教学促进学生对知识的感知，从而提高课堂教学质量。</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4. 掌握技能的形成过程并在教学过程中练习运用培养小学生技能的方法。</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387690" y="3942715"/>
            <a:ext cx="3311525" cy="1291590"/>
          </a:xfrm>
          <a:prstGeom prst="rect">
            <a:avLst/>
          </a:prstGeom>
          <a:noFill/>
          <a:ln w="9525">
            <a:noFill/>
            <a:miter/>
          </a:ln>
          <a:effectLst>
            <a:outerShdw sx="999" sy="999" algn="ctr" rotWithShape="0">
              <a:srgbClr val="000000"/>
            </a:outerShdw>
          </a:effectLst>
        </p:spPr>
        <p:txBody>
          <a:bodyPr wrap="square" anchor="t">
            <a:spAutoFit/>
          </a:bodyPr>
          <a:p>
            <a:pPr lvl="0"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通过任务驱动（如：学习舞蹈动作）掌握动作技能形成的阶段性特点。</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lvl="0"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学习灵活运用发现学习法、小组合作探究法理解所学知识。</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85600" y="3942715"/>
            <a:ext cx="3311525" cy="1891665"/>
          </a:xfrm>
          <a:prstGeom prst="rect">
            <a:avLst/>
          </a:prstGeom>
          <a:noFill/>
          <a:ln w="9525">
            <a:noFill/>
            <a:miter/>
          </a:ln>
          <a:effectLst>
            <a:outerShdw sx="999" sy="999" algn="ctr" rotWithShape="0">
              <a:srgbClr val="000000"/>
            </a:outerShdw>
          </a:effectLst>
        </p:spPr>
        <p:txBody>
          <a:bodyPr wrap="square" anchor="t">
            <a:spAutoFit/>
          </a:bodyPr>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1. 通过知识的学习，端正学习态度，养成良好的学习习惯。</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2. 优化教学活动，培养学生探究知识的积极性。</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a:p>
            <a:pPr algn="just" fontAlgn="auto">
              <a:lnSpc>
                <a:spcPct val="130000"/>
              </a:lnSpc>
            </a:pPr>
            <a:r>
              <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rPr>
              <a:t>3. 体验坚持就是胜利的喜悦，培养学生自信心。</a:t>
            </a:r>
            <a:endParaRPr lang="zh-CN" altLang="en-US" sz="1500" dirty="0">
              <a:solidFill>
                <a:schemeClr val="lt2">
                  <a:lumMod val="25000"/>
                </a:schemeClr>
              </a:solidFill>
              <a:uFillTx/>
              <a:latin typeface="Arial" panose="020B060402020202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239735" y="39427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37645" y="394271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rPr>
                <a:t>知识的学习</a:t>
              </a:r>
              <a:endParaRPr lang="zh-CN" altLang="en-US" sz="4000" dirty="0">
                <a:ln w="12700">
                  <a:solidFill>
                    <a:srgbClr val="3E270A"/>
                  </a:solidFill>
                </a:ln>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2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1975485"/>
            <a:ext cx="4227195" cy="193802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1. 掌握知识学习的概念、分类。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2. 掌握直观教学的方式及在教学中提高直观教学效果的方法，并能在直观教学的基础上对知识进行概括。</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rPr>
              <a:t>3. 掌握促进知识保持的策略。</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730115"/>
            <a:ext cx="4290695"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rPr>
              <a:t>设计一个教学方案，运用直观的方式进行教学。</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2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426466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49923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2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2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528695" y="247967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一、知识学习的概述</a:t>
              </a:r>
              <a:endPar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528695" y="360426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二、</a:t>
              </a:r>
              <a:r>
                <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rPr>
                <a:t>知识学习的过程</a:t>
              </a:r>
              <a:endParaRPr lang="zh-CN" altLang="en-US" sz="3000" b="1" kern="100" dirty="0">
                <a:solidFill>
                  <a:schemeClr val="dk1"/>
                </a:solidFill>
                <a:latin typeface="Arial" panose="020B060402020202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03680" y="582435"/>
            <a:ext cx="4615815" cy="681990"/>
          </a:xfrm>
          <a:prstGeom prst="rect">
            <a:avLst/>
          </a:prstGeom>
          <a:noFill/>
          <a:effectLst/>
        </p:spPr>
        <p:txBody>
          <a:bodyPr wrap="square" rtlCol="0">
            <a:spAutoFit/>
          </a:bodyPr>
          <a:p>
            <a:pPr>
              <a:lnSpc>
                <a:spcPct val="120000"/>
              </a:lnSpc>
            </a:pPr>
            <a:r>
              <a:rPr lang="zh-CN" altLang="en-US" sz="3200" b="1" dirty="0">
                <a:solidFill>
                  <a:schemeClr val="dk1">
                    <a:lumMod val="85000"/>
                    <a:lumOff val="15000"/>
                  </a:schemeClr>
                </a:solidFill>
                <a:latin typeface="Arial" panose="020B0604020202020204" pitchFamily="34" charset="0"/>
                <a:ea typeface="汉仪旗黑-55简" panose="00020600040101010101" charset="-122"/>
                <a:sym typeface="+mn-ea"/>
              </a:rPr>
              <a:t>一、知识学习的概述</a:t>
            </a:r>
            <a:endParaRPr lang="zh-CN" altLang="en-US" sz="3200" b="1" dirty="0">
              <a:solidFill>
                <a:schemeClr val="dk1">
                  <a:lumMod val="85000"/>
                  <a:lumOff val="15000"/>
                </a:schemeClr>
              </a:solidFill>
              <a:latin typeface="Arial" panose="020B0604020202020204" pitchFamily="34" charset="0"/>
              <a:ea typeface="汉仪旗黑-55简" panose="0002060004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sp>
        <p:nvSpPr>
          <p:cNvPr id="7" name="文本框 6"/>
          <p:cNvSpPr txBox="1"/>
          <p:nvPr/>
        </p:nvSpPr>
        <p:spPr>
          <a:xfrm>
            <a:off x="6118860" y="3255010"/>
            <a:ext cx="5209540" cy="1476375"/>
          </a:xfrm>
          <a:prstGeom prst="rect">
            <a:avLst/>
          </a:prstGeom>
          <a:noFill/>
        </p:spPr>
        <p:txBody>
          <a:bodyPr wrap="square" rtlCol="0" anchor="t">
            <a:spAutoFit/>
            <a:scene3d>
              <a:camera prst="orthographicFront"/>
              <a:lightRig rig="threePt" dir="t"/>
            </a:scene3d>
          </a:bodyPr>
          <a:p>
            <a:pPr algn="just" eaLnBrk="1" latinLnBrk="0" hangingPunct="1">
              <a:lnSpc>
                <a:spcPct val="150000"/>
              </a:lnSpc>
            </a:pPr>
            <a:r>
              <a:rPr lang="en-US" altLang="zh-CN" sz="20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rPr>
              <a:t>    </a:t>
            </a:r>
            <a:r>
              <a:rPr lang="zh-CN" altLang="en-US" sz="2000" b="1" dirty="0" smtClean="0">
                <a:effectLst>
                  <a:outerShdw blurRad="38100" dist="25400" dir="5400000" algn="ctr" rotWithShape="0">
                    <a:srgbClr val="6E747A">
                      <a:alpha val="43000"/>
                    </a:srgbClr>
                  </a:outerShdw>
                </a:effectLst>
                <a:latin typeface="宋体" panose="02010600030101010101" pitchFamily="2" charset="-122"/>
              </a:rPr>
              <a:t>我国学者根据现代认知心理学的观点，把知识定义为：</a:t>
            </a:r>
            <a:r>
              <a:rPr lang="zh-CN" altLang="en-US" sz="2000" b="1" dirty="0" smtClean="0">
                <a:solidFill>
                  <a:srgbClr val="C00000"/>
                </a:solidFill>
                <a:effectLst>
                  <a:outerShdw blurRad="38100" dist="25400" dir="5400000" algn="ctr" rotWithShape="0">
                    <a:srgbClr val="6E747A">
                      <a:alpha val="43000"/>
                    </a:srgbClr>
                  </a:outerShdw>
                </a:effectLst>
                <a:latin typeface="宋体" panose="02010600030101010101" pitchFamily="2" charset="-122"/>
              </a:rPr>
              <a:t>个</a:t>
            </a:r>
            <a:r>
              <a:rPr lang="zh-CN" altLang="en-US" sz="2000" b="1" dirty="0">
                <a:solidFill>
                  <a:srgbClr val="C00000"/>
                </a:solidFill>
                <a:effectLst>
                  <a:outerShdw blurRad="38100" dist="25400" dir="5400000" algn="ctr" rotWithShape="0">
                    <a:srgbClr val="6E747A">
                      <a:alpha val="43000"/>
                    </a:srgbClr>
                  </a:outerShdw>
                </a:effectLst>
                <a:latin typeface="宋体" panose="02010600030101010101" pitchFamily="2" charset="-122"/>
              </a:rPr>
              <a:t>体通过与环境相互作用后获得的信息及其组</a:t>
            </a:r>
            <a:r>
              <a:rPr lang="zh-CN" altLang="en-US" sz="2000" b="1" dirty="0" smtClean="0">
                <a:solidFill>
                  <a:srgbClr val="C00000"/>
                </a:solidFill>
                <a:effectLst>
                  <a:outerShdw blurRad="38100" dist="25400" dir="5400000" algn="ctr" rotWithShape="0">
                    <a:srgbClr val="6E747A">
                      <a:alpha val="43000"/>
                    </a:srgbClr>
                  </a:outerShdw>
                </a:effectLst>
                <a:latin typeface="宋体" panose="02010600030101010101" pitchFamily="2" charset="-122"/>
              </a:rPr>
              <a:t>织。</a:t>
            </a:r>
            <a:endParaRPr lang="zh-CN" altLang="en-US" sz="2000" b="1" dirty="0" smtClean="0">
              <a:solidFill>
                <a:srgbClr val="C00000"/>
              </a:solidFill>
              <a:effectLst>
                <a:outerShdw blurRad="38100" dist="25400" dir="5400000" algn="ctr" rotWithShape="0">
                  <a:srgbClr val="6E747A">
                    <a:alpha val="43000"/>
                  </a:srgbClr>
                </a:outerShdw>
              </a:effectLst>
              <a:latin typeface="宋体" panose="02010600030101010101" pitchFamily="2" charset="-122"/>
            </a:endParaRPr>
          </a:p>
        </p:txBody>
      </p:sp>
      <p:pic>
        <p:nvPicPr>
          <p:cNvPr id="2" name="图形 15"/>
          <p:cNvPicPr>
            <a:picLocks noChangeAspect="1"/>
          </p:cNvPicPr>
          <p:nvPr/>
        </p:nvPicPr>
        <p:blipFill>
          <a:blip r:embed="rId9"/>
          <a:stretch>
            <a:fillRect/>
          </a:stretch>
        </p:blipFill>
        <p:spPr>
          <a:xfrm>
            <a:off x="642564" y="550769"/>
            <a:ext cx="861262" cy="745322"/>
          </a:xfrm>
          <a:prstGeom prst="rect">
            <a:avLst/>
          </a:prstGeom>
          <a:effectLst>
            <a:outerShdw blurRad="25400" dist="25400" dir="8100000" algn="tr" rotWithShape="0">
              <a:prstClr val="black">
                <a:alpha val="40000"/>
              </a:prstClr>
            </a:outerShdw>
          </a:effectLst>
        </p:spPr>
      </p:pic>
      <p:sp>
        <p:nvSpPr>
          <p:cNvPr id="3" name="文本框 2"/>
          <p:cNvSpPr txBox="1"/>
          <p:nvPr/>
        </p:nvSpPr>
        <p:spPr>
          <a:xfrm>
            <a:off x="6119495" y="2381885"/>
            <a:ext cx="3116580" cy="460375"/>
          </a:xfrm>
          <a:prstGeom prst="rect">
            <a:avLst/>
          </a:prstGeom>
          <a:noFill/>
        </p:spPr>
        <p:txBody>
          <a:bodyPr wrap="square" rtlCol="0" anchor="t">
            <a:spAutoFit/>
          </a:bodyPr>
          <a:p>
            <a:r>
              <a:rPr lang="zh-CN" altLang="en-US" sz="2400" b="1">
                <a:latin typeface="微软雅黑" panose="020B0503020204020204" charset="-122"/>
                <a:ea typeface="微软雅黑" panose="020B0503020204020204" charset="-122"/>
              </a:rPr>
              <a:t>（一）知识的含义</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401_1*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8"/>
  <p:tag name="KSO_WM_UNIT_DEC_AREA_ID" val="9e64500052f048fdb2f698221f3b0f65"/>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58dbce0c9fe445b68961cb53e0f5babb"/>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401_1*b*1"/>
  <p:tag name="KSO_WM_TEMPLATE_CATEGORY" val="custom"/>
  <p:tag name="KSO_WM_TEMPLATE_INDEX" val="20204401"/>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2367eade793e41e28a2003f54187d825"/>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458c05f9ba8842df8e565da2d12a5d9a"/>
  <p:tag name="KSO_WM_UNIT_TEXT_FILL_FORE_SCHEMECOLOR_INDEX_BRIGHTNESS" val="0.35"/>
  <p:tag name="KSO_WM_UNIT_TEXT_FILL_FORE_SCHEMECOLOR_INDEX" val="13"/>
  <p:tag name="KSO_WM_UNIT_TEXT_FILL_TYPE" val="1"/>
  <p:tag name="KSO_WM_TEMPLATE_ASSEMBLE_XID" val="5f7314180ff15d9a40f76591"/>
  <p:tag name="KSO_WM_TEMPLATE_ASSEMBLE_GROUPID" val="5f72f69fe9a9ac260a3f6dd7"/>
</p:tagLst>
</file>

<file path=ppt/tags/tag10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0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1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1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1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14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44.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5.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47.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148.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401_2*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9"/>
  <p:tag name="KSO_WM_UNIT_DEC_AREA_ID" val="360eae218e9f4b81a773b91d268b2d28"/>
  <p:tag name="KSO_WM_UNIT_DECORATE_INFO" val=""/>
  <p:tag name="KSO_WM_UNIT_SM_LIMIT_TYPE" val=""/>
  <p:tag name="KSO_WM_CHIP_FILLAREA_FILL_RULE" val="{&quot;fill_align&quot;:&quot;lm&quot;,&quot;fill_effect&quot;:[],&quot;fill_mode&quot;:&quot;adaptive&quot;,&quot;sacle_strategy&quot;:&quot;stretch&quot;}"/>
  <p:tag name="KSO_WM_ASSEMBLE_CHIP_INDEX" val="1fe2f36220af4daa8122f6d3f98b2ed1"/>
</p:tagLst>
</file>

<file path=ppt/tags/tag15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63db76ca05704d949e2f7eb8626adc7f"/>
  <p:tag name="KSO_WM_UNIT_DECORATE_INFO" val=""/>
  <p:tag name="KSO_WM_UNIT_SM_LIMIT_TYPE" val=""/>
  <p:tag name="KSO_WM_CHIP_FILLAREA_FILL_RULE" val="{&quot;fill_align&quot;:&quot;cm&quot;,&quot;fill_effect&quot;:[],&quot;fill_mode&quot;:&quot;full&quot;,&quot;sacle_strategy&quot;:&quot;stretch&quot;}"/>
  <p:tag name="KSO_WM_ASSEMBLE_CHIP_INDEX" val="191d0422ce7c4939b6d6c3af0102c63b"/>
</p:tagLst>
</file>

<file path=ppt/tags/tag1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18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184.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85.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189.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401_1*a*1"/>
  <p:tag name="KSO_WM_TEMPLATE_CATEGORY" val="custom"/>
  <p:tag name="KSO_WM_TEMPLATE_INDEX" val="20204401"/>
  <p:tag name="KSO_WM_UNIT_LAYERLEVEL" val="1"/>
  <p:tag name="KSO_WM_TAG_VERSION" val="1.0"/>
  <p:tag name="KSO_WM_BEAUTIFY_FLAG" val="#wm#"/>
  <p:tag name="KSO_WM_UNIT_ISCONTENTSTITLE" val="0"/>
  <p:tag name="KSO_WM_UNIT_NOCLEAR" val="0"/>
  <p:tag name="KSO_WM_UNIT_VALUE" val="18"/>
  <p:tag name="KSO_WM_UNIT_TYPE" val="a"/>
  <p:tag name="KSO_WM_UNIT_INDEX" val="1"/>
  <p:tag name="KSO_WM_UNIT_ISNUMDGMTITLE" val="0"/>
  <p:tag name="KSO_WM_UNIT_PRESET_TEXT" val="客户答谢会暨产品推介会"/>
  <p:tag name="KSO_WM_UNIT_BLOCK" val="0"/>
  <p:tag name="KSO_WM_UNIT_DEC_AREA_ID" val="b9bf816abb2142e8a0e7ec71e1629a3b"/>
  <p:tag name="KSO_WM_UNIT_DEFAULT_FONT" val="24;60;4"/>
  <p:tag name="KSO_WM_CHIP_GROUPID" val="5f2a1c7c45e1f15ec24fe41c"/>
  <p:tag name="KSO_WM_CHIP_XID" val="5f2a1c7c45e1f15ec24fe41d"/>
  <p:tag name="KSO_WM_CHIP_FILLAREA_FILL_RULE" val="{&quot;fill_align&quot;:&quot;cm&quot;,&quot;fill_mode&quot;:&quot;adaptive&quot;,&quot;sacle_strategy&quot;:&quot;smart&quot;}"/>
  <p:tag name="KSO_WM_ASSEMBLE_CHIP_INDEX" val="dac4fc2db2d948e19afc962f6a5a54a9"/>
  <p:tag name="KSO_WM_UNIT_TEXT_FILL_FORE_SCHEMECOLOR_INDEX_BRIGHTNESS" val="0.15"/>
  <p:tag name="KSO_WM_UNIT_TEXT_FILL_FORE_SCHEMECOLOR_INDEX" val="13"/>
  <p:tag name="KSO_WM_UNIT_TEXT_FILL_TYPE" val="1"/>
  <p:tag name="KSO_WM_TEMPLATE_ASSEMBLE_XID" val="5f7314180ff15d9a40f7659c"/>
  <p:tag name="KSO_WM_TEMPLATE_ASSEMBLE_GROUPID" val="5f72f69fe9a9ac260a3f6dd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21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212.xml><?xml version="1.0" encoding="utf-8"?>
<p:tagLst xmlns:p="http://schemas.openxmlformats.org/presentationml/2006/main">
  <p:tag name="KSO_WM_UNIT_TABLE_BEAUTIFY" val="smartTable{e8f44119-411a-4f50-9d47-5116debc469e}"/>
</p:tagLst>
</file>

<file path=ppt/tags/tag213.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21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1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1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1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1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1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220.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21.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22.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23.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24.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5.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27.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28.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29.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v"/>
  <p:tag name="KSO_WM_UNIT_TYPE" val="i"/>
  <p:tag name="KSO_WM_UNIT_INDEX" val="1"/>
  <p:tag name="KSO_WM_UNIT_ID" val="chip20204401_1*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8"/>
  <p:tag name="KSO_WM_UNIT_DEC_AREA_ID" val="9e64500052f048fdb2f698221f3b0f65"/>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58dbce0c9fe445b68961cb53e0f5babb"/>
</p:tagLst>
</file>

<file path=ppt/tags/tag230.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31.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32.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33.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3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35.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3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3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38.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3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4401_1*b*1"/>
  <p:tag name="KSO_WM_TEMPLATE_CATEGORY" val="custom"/>
  <p:tag name="KSO_WM_TEMPLATE_INDEX" val="20204401"/>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5e43e7458db24a2cadac524b7a954405"/>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f5bac8ed93f44154b8b92cf257df3d95"/>
  <p:tag name="KSO_WM_UNIT_TEXT_FILL_FORE_SCHEMECOLOR_INDEX_BRIGHTNESS" val="0.35"/>
  <p:tag name="KSO_WM_UNIT_TEXT_FILL_FORE_SCHEMECOLOR_INDEX" val="13"/>
  <p:tag name="KSO_WM_UNIT_TEXT_FILL_TYPE" val="1"/>
  <p:tag name="KSO_WM_TEMPLATE_ASSEMBLE_XID" val="5f7314180ff15d9a40f765cf"/>
  <p:tag name="KSO_WM_TEMPLATE_ASSEMBLE_GROUPID" val="5f72f69fe9a9ac260a3f6dd7"/>
</p:tagLst>
</file>

<file path=ppt/tags/tag240.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41.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42.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43.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4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45.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46.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4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4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24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5.xml><?xml version="1.0" encoding="utf-8"?>
<p:tagLst xmlns:p="http://schemas.openxmlformats.org/presentationml/2006/main">
  <p:tag name="KSO_WM_UNIT_ISCONTENTSTITLE" val="0"/>
  <p:tag name="KSO_WM_UNIT_ISNUMDGMTITLE" val="0"/>
  <p:tag name="KSO_WM_UNIT_NOCLEAR" val="1"/>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04401_1*a*1"/>
  <p:tag name="KSO_WM_TEMPLATE_CATEGORY" val="custom"/>
  <p:tag name="KSO_WM_TEMPLATE_INDEX" val="20204401"/>
  <p:tag name="KSO_WM_UNIT_LAYERLEVEL" val="1"/>
  <p:tag name="KSO_WM_TAG_VERSION" val="1.0"/>
  <p:tag name="KSO_WM_BEAUTIFY_FLAG" val="#wm#"/>
  <p:tag name="KSO_WM_UNIT_PRESET_TEXT" val="THANKS"/>
  <p:tag name="KSO_WM_UNIT_DEFAULT_FONT" val="60;74;4"/>
  <p:tag name="KSO_WM_UNIT_BLOCK" val="0"/>
  <p:tag name="KSO_WM_UNIT_DEC_AREA_ID" val="3d035d693c374d70918d49bec09b6dc8"/>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f5bac8ed93f44154b8b92cf257df3d95"/>
  <p:tag name="KSO_WM_UNIT_TEXT_FILL_FORE_SCHEMECOLOR_INDEX_BRIGHTNESS" val="0.15"/>
  <p:tag name="KSO_WM_UNIT_TEXT_FILL_FORE_SCHEMECOLOR_INDEX" val="13"/>
  <p:tag name="KSO_WM_UNIT_TEXT_FILL_TYPE" val="1"/>
  <p:tag name="KSO_WM_TEMPLATE_ASSEMBLE_XID" val="5f7314180ff15d9a40f765cf"/>
  <p:tag name="KSO_WM_TEMPLATE_ASSEMBLE_GROUPID" val="5f72f69fe9a9ac260a3f6dd7"/>
</p:tagLst>
</file>

<file path=ppt/tags/tag25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25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252.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53.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5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 name="KSO_WM_SLIDE_BACKGROUND_TYPE" val="general"/>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262.xml><?xml version="1.0" encoding="utf-8"?>
<p:tagLst xmlns:p="http://schemas.openxmlformats.org/presentationml/2006/main">
  <p:tag name="KSO_WM_UNIT_VALUE" val="891*1507"/>
  <p:tag name="KSO_WM_UNIT_HIGHLIGHT" val="0"/>
  <p:tag name="KSO_WM_UNIT_COMPATIBLE" val="0"/>
  <p:tag name="KSO_WM_UNIT_DIAGRAM_ISNUMVISUAL" val="0"/>
  <p:tag name="KSO_WM_UNIT_DIAGRAM_ISREFERUNIT" val="0"/>
  <p:tag name="KSO_WM_UNIT_TYPE" val="d"/>
  <p:tag name="KSO_WM_UNIT_INDEX" val="1"/>
  <p:tag name="KSO_WM_UNIT_ID" val="diagram20200796_1*d*1"/>
  <p:tag name="KSO_WM_TEMPLATE_CATEGORY" val="diagram"/>
  <p:tag name="KSO_WM_TEMPLATE_INDEX" val="20200796"/>
  <p:tag name="KSO_WM_UNIT_LAYERLEVEL" val="1"/>
  <p:tag name="KSO_WM_TAG_VERSION" val="1.0"/>
  <p:tag name="KSO_WM_BEAUTIFY_FLAG" val="#wm#"/>
  <p:tag name="KSO_WM_UNIT_PLACING_PICTURE_INFO" val="{&quot;code&quot;:&quot;a[1]&quot;,&quot;full_picture&quot;:false,&quot;last_crop_picture&quot;:&quot;a[1]&quot;,&quot;scheme&quot;:&quot;2-2&quot;,&quot;spacing&quot;:6}"/>
  <p:tag name="KSO_WM_UNIT_SUPPORT_UNIT_TYPE" val="[&quot;d&quot;]"/>
  <p:tag name="KSO_WM_UNIT_PLACING_PICTURE_USER_VIEWPORT" val="{&quot;height&quot;:5055.7228346456695,&quot;width&quot;:8543.373228346456}"/>
  <p:tag name="KSO_WM_UNIT_PLACING_PICTURE_USER_RELATIVERECTANGLE" val="{&quot;bottom&quot;:0,&quot;left&quot;:0,&quot;right&quot;:0,&quot;top&quot;:0}"/>
  <p:tag name="KSO_WM_UNIT_PLACING_PICTURE_COLLAGE_RELATIVERECTANGLE" val="{&quot;bottom&quot;:0.00044903988890449215,&quot;left&quot;:0,&quot;right&quot;:0,&quot;top&quot;:0.00044903988890449215}"/>
  <p:tag name="KSO_WM_UNIT_PLACING_PICTURE_COLLAGE_VIEWPORT" val="{&quot;height&quot;:5055.7228346456704,&quot;width&quot;:8551.0527559055135}"/>
  <p:tag name="KSO_WM_UNIT_BLOCK" val="0"/>
  <p:tag name="KSO_WM_UNIT_SM_LIMIT_TYPE" val="1"/>
  <p:tag name="REFSHAPE" val="1095300124"/>
</p:tagLst>
</file>

<file path=ppt/tags/tag263.xml><?xml version="1.0" encoding="utf-8"?>
<p:tagLst xmlns:p="http://schemas.openxmlformats.org/presentationml/2006/main">
  <p:tag name="KSO_WM_UNIT_PRESET_TEXT" val="点击输入正文"/>
  <p:tag name="KSO_WM_UNIT_NOCLEAR" val="0"/>
  <p:tag name="KSO_WM_UNIT_SHOW_EDIT_AREA_INDICATION" val="1"/>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0796_1*f*1"/>
  <p:tag name="KSO_WM_TEMPLATE_CATEGORY" val="diagram"/>
  <p:tag name="KSO_WM_TEMPLATE_INDEX" val="20200796"/>
  <p:tag name="KSO_WM_UNIT_LAYERLEVEL" val="1"/>
  <p:tag name="KSO_WM_TAG_VERSION" val="1.0"/>
  <p:tag name="KSO_WM_BEAUTIFY_FLAG" val="#wm#"/>
  <p:tag name="KSO_WM_UNIT_DEFAULT_FONT" val="14;16;2"/>
  <p:tag name="KSO_WM_UNIT_BLOCK" val="0"/>
  <p:tag name="KSO_WM_UNIT_SUBTYPE" val="a"/>
  <p:tag name="KSO_WM_UNIT_TEXT_FILL_FORE_SCHEMECOLOR_INDEX_BRIGHTNESS" val="0.15"/>
  <p:tag name="KSO_WM_UNIT_TEXT_FILL_FORE_SCHEMECOLOR_INDEX" val="13"/>
  <p:tag name="KSO_WM_UNIT_TEXT_FILL_TYPE" val="1"/>
</p:tagLst>
</file>

<file path=ppt/tags/tag26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96_1*a*1"/>
  <p:tag name="KSO_WM_TEMPLATE_CATEGORY" val="diagram"/>
  <p:tag name="KSO_WM_TEMPLATE_INDEX" val="20200796"/>
  <p:tag name="KSO_WM_UNIT_LAYERLEVEL" val="1"/>
  <p:tag name="KSO_WM_TAG_VERSION" val="1.0"/>
  <p:tag name="KSO_WM_BEAUTIFY_FLAG" val="#wm#"/>
  <p:tag name="KSO_WM_UNIT_DEFAULT_FONT" val="32;36;4"/>
  <p:tag name="KSO_WM_UNIT_BLOCK"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265.xml><?xml version="1.0" encoding="utf-8"?>
<p:tagLst xmlns:p="http://schemas.openxmlformats.org/presentationml/2006/main">
  <p:tag name="KSO_WM_UNIT_VALUE" val="891*1507"/>
  <p:tag name="KSO_WM_UNIT_HIGHLIGHT" val="0"/>
  <p:tag name="KSO_WM_UNIT_COMPATIBLE" val="0"/>
  <p:tag name="KSO_WM_UNIT_DIAGRAM_ISNUMVISUAL" val="0"/>
  <p:tag name="KSO_WM_UNIT_DIAGRAM_ISREFERUNIT" val="0"/>
  <p:tag name="KSO_WM_UNIT_TYPE" val="d"/>
  <p:tag name="KSO_WM_UNIT_INDEX" val="2"/>
  <p:tag name="KSO_WM_UNIT_ID" val="diagram20200796_1*d*2"/>
  <p:tag name="KSO_WM_TEMPLATE_CATEGORY" val="diagram"/>
  <p:tag name="KSO_WM_TEMPLATE_INDEX" val="20200796"/>
  <p:tag name="KSO_WM_UNIT_LAYERLEVEL" val="1"/>
  <p:tag name="KSO_WM_TAG_VERSION" val="1.0"/>
  <p:tag name="KSO_WM_BEAUTIFY_FLAG" val="#wm#"/>
  <p:tag name="KSO_WM_UNIT_PLACING_PICTURE_INFO" val="{&quot;code&quot;:&quot;a[1]&quot;,&quot;full_picture&quot;:false,&quot;last_crop_picture&quot;:&quot;a[1]&quot;,&quot;scheme&quot;:&quot;2-2&quot;,&quot;spacing&quot;:6}"/>
  <p:tag name="KSO_WM_UNIT_SUPPORT_UNIT_TYPE" val="[&quot;d&quot;]"/>
  <p:tag name="KSO_WM_UNIT_PLACING_PICTURE_USER_VIEWPORT" val="{&quot;height&quot;:5055.7228346456695,&quot;width&quot;:8500.6236220472438}"/>
  <p:tag name="KSO_WM_UNIT_PLACING_PICTURE_USER_RELATIVERECTANGLE" val="{&quot;bottom&quot;:0,&quot;left&quot;:0,&quot;right&quot;:0,&quot;top&quot;:0}"/>
  <p:tag name="KSO_WM_UNIT_PLACING_PICTURE_COLLAGE_RELATIVERECTANGLE" val="{&quot;bottom&quot;:0.0029487090828343738,&quot;left&quot;:0,&quot;right&quot;:0,&quot;top&quot;:0.0029487090828343738}"/>
  <p:tag name="KSO_WM_UNIT_PLACING_PICTURE_COLLAGE_VIEWPORT" val="{&quot;height&quot;:5055.7228346456704,&quot;width&quot;:8551.0527559055135}"/>
  <p:tag name="KSO_WM_UNIT_BLOCK" val="0"/>
  <p:tag name="KSO_WM_UNIT_SM_LIMIT_TYPE" val="1"/>
  <p:tag name="REFSHAPE" val="109530026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269.xml><?xml version="1.0" encoding="utf-8"?>
<p:tagLst xmlns:p="http://schemas.openxmlformats.org/presentationml/2006/main">
  <p:tag name="KSO_WM_UNIT_PRESET_TEXT" val="点击输入正文"/>
  <p:tag name="KSO_WM_UNIT_NOCLEAR" val="0"/>
  <p:tag name="KSO_WM_UNIT_SHOW_EDIT_AREA_INDICATION" val="1"/>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0796_1*f*1"/>
  <p:tag name="KSO_WM_TEMPLATE_CATEGORY" val="diagram"/>
  <p:tag name="KSO_WM_TEMPLATE_INDEX" val="20200796"/>
  <p:tag name="KSO_WM_UNIT_LAYERLEVEL" val="1"/>
  <p:tag name="KSO_WM_TAG_VERSION" val="1.0"/>
  <p:tag name="KSO_WM_BEAUTIFY_FLAG" val="#wm#"/>
  <p:tag name="KSO_WM_UNIT_DEFAULT_FONT" val="14;16;2"/>
  <p:tag name="KSO_WM_UNIT_BLOCK" val="0"/>
  <p:tag name="KSO_WM_UNIT_SUBTYPE" val="a"/>
  <p:tag name="KSO_WM_UNIT_TEXT_FILL_FORE_SCHEMECOLOR_INDEX_BRIGHTNESS" val="0.1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 name="KSO_WM_SLIDE_BACKGROUND_TYPE" val="general"/>
</p:tagLst>
</file>

<file path=ppt/tags/tag270.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96_1*a*1"/>
  <p:tag name="KSO_WM_TEMPLATE_CATEGORY" val="diagram"/>
  <p:tag name="KSO_WM_TEMPLATE_INDEX" val="20200796"/>
  <p:tag name="KSO_WM_UNIT_LAYERLEVEL" val="1"/>
  <p:tag name="KSO_WM_TAG_VERSION" val="1.0"/>
  <p:tag name="KSO_WM_BEAUTIFY_FLAG" val="#wm#"/>
  <p:tag name="KSO_WM_UNIT_DEFAULT_FONT" val="32;36;4"/>
  <p:tag name="KSO_WM_UNIT_BLOCK"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274.xml><?xml version="1.0" encoding="utf-8"?>
<p:tagLst xmlns:p="http://schemas.openxmlformats.org/presentationml/2006/main">
  <p:tag name="KSO_WM_UNIT_PRESET_TEXT" val="点击输入正文"/>
  <p:tag name="KSO_WM_UNIT_NOCLEAR" val="0"/>
  <p:tag name="KSO_WM_UNIT_SHOW_EDIT_AREA_INDICATION" val="1"/>
  <p:tag name="KSO_WM_UNIT_VALUE" val="159"/>
  <p:tag name="KSO_WM_UNIT_HIGHLIGHT" val="0"/>
  <p:tag name="KSO_WM_UNIT_COMPATIBLE" val="0"/>
  <p:tag name="KSO_WM_UNIT_DIAGRAM_ISNUMVISUAL" val="0"/>
  <p:tag name="KSO_WM_UNIT_DIAGRAM_ISREFERUNIT" val="0"/>
  <p:tag name="KSO_WM_UNIT_TYPE" val="f"/>
  <p:tag name="KSO_WM_UNIT_INDEX" val="1"/>
  <p:tag name="KSO_WM_UNIT_ID" val="diagram20200796_1*f*1"/>
  <p:tag name="KSO_WM_TEMPLATE_CATEGORY" val="diagram"/>
  <p:tag name="KSO_WM_TEMPLATE_INDEX" val="20200796"/>
  <p:tag name="KSO_WM_UNIT_LAYERLEVEL" val="1"/>
  <p:tag name="KSO_WM_TAG_VERSION" val="1.0"/>
  <p:tag name="KSO_WM_BEAUTIFY_FLAG" val="#wm#"/>
  <p:tag name="KSO_WM_UNIT_DEFAULT_FONT" val="14;16;2"/>
  <p:tag name="KSO_WM_UNIT_BLOCK" val="0"/>
  <p:tag name="KSO_WM_UNIT_SUBTYPE" val="a"/>
  <p:tag name="KSO_WM_UNIT_TEXT_FILL_FORE_SCHEMECOLOR_INDEX_BRIGHTNESS" val="0.15"/>
  <p:tag name="KSO_WM_UNIT_TEXT_FILL_FORE_SCHEMECOLOR_INDEX" val="13"/>
  <p:tag name="KSO_WM_UNIT_TEXT_FILL_TYPE" val="1"/>
</p:tagLst>
</file>

<file path=ppt/tags/tag275.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96_1*a*1"/>
  <p:tag name="KSO_WM_TEMPLATE_CATEGORY" val="diagram"/>
  <p:tag name="KSO_WM_TEMPLATE_INDEX" val="20200796"/>
  <p:tag name="KSO_WM_UNIT_LAYERLEVEL" val="1"/>
  <p:tag name="KSO_WM_TAG_VERSION" val="1.0"/>
  <p:tag name="KSO_WM_BEAUTIFY_FLAG" val="#wm#"/>
  <p:tag name="KSO_WM_UNIT_DEFAULT_FONT" val="32;36;4"/>
  <p:tag name="KSO_WM_UNIT_BLOCK"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27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VALUE" val="1035*1504"/>
  <p:tag name="KSO_WM_UNIT_HIGHLIGHT" val="0"/>
  <p:tag name="KSO_WM_UNIT_COMPATIBLE" val="0"/>
  <p:tag name="KSO_WM_UNIT_DIAGRAM_ISNUMVISUAL" val="0"/>
  <p:tag name="KSO_WM_UNIT_DIAGRAM_ISREFERUNIT" val="0"/>
  <p:tag name="KSO_WM_UNIT_TYPE" val="d"/>
  <p:tag name="KSO_WM_UNIT_INDEX" val="2"/>
  <p:tag name="KSO_WM_UNIT_ID" val="diagram20200808_1*d*2"/>
  <p:tag name="KSO_WM_TEMPLATE_CATEGORY" val="diagram"/>
  <p:tag name="KSO_WM_TEMPLATE_INDEX" val="20200808"/>
  <p:tag name="KSO_WM_UNIT_LAYERLEVEL" val="1"/>
  <p:tag name="KSO_WM_TAG_VERSION" val="1.0"/>
  <p:tag name="KSO_WM_BEAUTIFY_FLAG" val="#wm#"/>
  <p:tag name="KSO_WM_UNIT_PLACING_PICTURE_INFO" val="{&quot;code&quot;:&quot;a[2]&quot;,&quot;full_picture&quot;:false,&quot;last_crop_picture&quot;:&quot;a[2]&quot;,&quot;scheme&quot;:&quot;2-2&quot;,&quot;spacing&quot;:6}"/>
  <p:tag name="KSO_WM_UNIT_SUPPORT_UNIT_TYPE" val="[&quot;d&quot;]"/>
  <p:tag name="KSO_WM_UNIT_BLOCK" val="0"/>
  <p:tag name="KSO_WM_UNIT_PLACING_PICTURE_USER_VIEWPORT" val="{&quot;height&quot;:5872.6330708661417,&quot;width&quot;:8531.6236220472438}"/>
  <p:tag name="KSO_WM_UNIT_PLACING_PICTURE_USER_RELATIVERECTANGLE" val="{&quot;bottom&quot;:0,&quot;left&quot;:0,&quot;right&quot;:0,&quot;top&quot;:0}"/>
  <p:tag name="KSO_WM_UNIT_PLACING_PICTURE_COLLAGE_RELATIVERECTANGLE" val="{&quot;bottom&quot;:0,&quot;left&quot;:0.27412732244791949,&quot;right&quot;:0.27412732244791949,&quot;top&quot;:0}"/>
  <p:tag name="KSO_WM_UNIT_PLACING_PICTURE_COLLAGE_VIEWPORT" val="{&quot;height&quot;:8669.1777318570494,&quot;width&quot;:5689.4518212380335}"/>
  <p:tag name="REFSHAPE" val="1373901804"/>
</p:tagLst>
</file>

<file path=ppt/tags/tag291.xml><?xml version="1.0" encoding="utf-8"?>
<p:tagLst xmlns:p="http://schemas.openxmlformats.org/presentationml/2006/main">
  <p:tag name="KSO_WM_UNIT_VALUE" val="1035*1504"/>
  <p:tag name="KSO_WM_UNIT_HIGHLIGHT" val="0"/>
  <p:tag name="KSO_WM_UNIT_COMPATIBLE" val="0"/>
  <p:tag name="KSO_WM_UNIT_DIAGRAM_ISNUMVISUAL" val="0"/>
  <p:tag name="KSO_WM_UNIT_DIAGRAM_ISREFERUNIT" val="0"/>
  <p:tag name="KSO_WM_UNIT_TYPE" val="d"/>
  <p:tag name="KSO_WM_UNIT_INDEX" val="1"/>
  <p:tag name="KSO_WM_UNIT_ID" val="diagram20200808_1*d*1"/>
  <p:tag name="KSO_WM_TEMPLATE_CATEGORY" val="diagram"/>
  <p:tag name="KSO_WM_TEMPLATE_INDEX" val="20200808"/>
  <p:tag name="KSO_WM_UNIT_LAYERLEVEL" val="1"/>
  <p:tag name="KSO_WM_TAG_VERSION" val="1.0"/>
  <p:tag name="KSO_WM_BEAUTIFY_FLAG" val="#wm#"/>
  <p:tag name="KSO_WM_UNIT_PLACING_PICTURE_INFO" val="{&quot;code&quot;:&quot;a[2]&quot;,&quot;full_picture&quot;:false,&quot;last_crop_picture&quot;:&quot;a[2]&quot;,&quot;scheme&quot;:&quot;2-2&quot;,&quot;spacing&quot;:6}"/>
  <p:tag name="KSO_WM_UNIT_SUPPORT_UNIT_TYPE" val="[&quot;d&quot;]"/>
  <p:tag name="KSO_WM_UNIT_BLOCK" val="0"/>
  <p:tag name="KSO_WM_UNIT_SM_LIMIT_TYPE" val="1"/>
  <p:tag name="KSO_WM_UNIT_PLACING_PICTURE_USER_VIEWPORT" val="{&quot;height&quot;:5872.6330708661417,&quot;width&quot;:8531.6236220472438}"/>
  <p:tag name="KSO_WM_UNIT_PLACING_PICTURE_USER_RELATIVERECTANGLE" val="{&quot;bottom&quot;:0,&quot;left&quot;:0,&quot;right&quot;:0,&quot;top&quot;:0}"/>
  <p:tag name="KSO_WM_UNIT_PLACING_PICTURE_COLLAGE_RELATIVERECTANGLE" val="{&quot;bottom&quot;:0,&quot;left&quot;:0.27412732244791949,&quot;right&quot;:0.27412732244791949,&quot;top&quot;:0}"/>
  <p:tag name="KSO_WM_UNIT_PLACING_PICTURE_COLLAGE_VIEWPORT" val="{&quot;height&quot;:8669.1777318570494,&quot;width&quot;:5689.4518212380335}"/>
  <p:tag name="REFSHAPE" val="1373900988"/>
</p:tagLst>
</file>

<file path=ppt/tags/tag29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293.xml><?xml version="1.0" encoding="utf-8"?>
<p:tagLst xmlns:p="http://schemas.openxmlformats.org/presentationml/2006/main">
  <p:tag name="KSO_WM_UNIT_PRESET_TEXT" val="点击输入正文"/>
  <p:tag name="KSO_WM_UNIT_NOCLEAR" val="0"/>
  <p:tag name="KSO_WM_UNIT_SHOW_EDIT_AREA_INDICATION" val="1"/>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diagram20200808_1*f*1"/>
  <p:tag name="KSO_WM_TEMPLATE_CATEGORY" val="diagram"/>
  <p:tag name="KSO_WM_TEMPLATE_INDEX" val="20200808"/>
  <p:tag name="KSO_WM_UNIT_LAYERLEVEL" val="1"/>
  <p:tag name="KSO_WM_TAG_VERSION" val="1.0"/>
  <p:tag name="KSO_WM_BEAUTIFY_FLAG" val="#wm#"/>
  <p:tag name="KSO_WM_UNIT_DEFAULT_FONT" val="14;20;2"/>
  <p:tag name="KSO_WM_UNIT_BLOCK" val="0"/>
  <p:tag name="KSO_WM_UNIT_SM_LIMIT_TYPE" val="1"/>
  <p:tag name="KSO_WM_UNIT_SUBTYPE" val="a"/>
  <p:tag name="KSO_WM_UNIT_TEXT_FILL_FORE_SCHEMECOLOR_INDEX_BRIGHTNESS" val="0.25"/>
  <p:tag name="KSO_WM_UNIT_TEXT_FILL_FORE_SCHEMECOLOR_INDEX" val="13"/>
  <p:tag name="KSO_WM_UNIT_TEXT_FILL_TYPE" val="1"/>
</p:tagLst>
</file>

<file path=ppt/tags/tag294.xml><?xml version="1.0" encoding="utf-8"?>
<p:tagLst xmlns:p="http://schemas.openxmlformats.org/presentationml/2006/main">
  <p:tag name="KSO_WM_SLIDE_ID" val="diagram2020080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865*444"/>
  <p:tag name="KSO_WM_SLIDE_POSITION" val="47*47"/>
  <p:tag name="KSO_WM_TAG_VERSION" val="1.0"/>
  <p:tag name="KSO_WM_BEAUTIFY_FLAG" val="#wm#"/>
  <p:tag name="KSO_WM_TEMPLATE_CATEGORY" val="diagram"/>
  <p:tag name="KSO_WM_TEMPLATE_INDEX" val="20200808"/>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3T15:58:13&quot;,&quot;maxSize&quot;:{&quot;size1&quot;:48.600000000000001},&quot;minSize&quot;:{&quot;size1&quot;:30},&quot;normalSize&quot;:{&quot;size1&quot;:42.811111111111117},&quot;subLayout&quot;:[{&quot;id&quot;:&quot;2021-09-03T15:58:13&quot;,&quot;margin&quot;:{&quot;bottom&quot;:0.82400000095367432,&quot;left&quot;:1.690000057220459,&quot;right&quot;:1.6729999780654907,&quot;top&quot;:1.690000057220459},&quot;type&quot;:0},{&quot;direction&quot;:1,&quot;id&quot;:&quot;2021-09-03T15:58:13&quot;,&quot;maxSize&quot;:{&quot;size1&quot;:72.200008354351553},&quot;minSize&quot;:{&quot;size1&quot;:29.200008354351546},&quot;normalSize&quot;:{&quot;size1&quot;:50.500008354351543},&quot;subLayout&quot;:[{&quot;id&quot;:&quot;2021-09-03T15:58:13&quot;,&quot;margin&quot;:{&quot;bottom&quot;:1.690000057220459,&quot;left&quot;:1.690000057220459,&quot;right&quot;:0.39399999380111694,&quot;top&quot;:0.0099999997764825821},&quot;type&quot;:0},{&quot;id&quot;:&quot;2021-09-03T15:58:13&quot;,&quot;margin&quot;:{&quot;bottom&quot;:1.690000057220459,&quot;left&quot;:0.026000002399086952,&quot;right&quot;:1.690000057220459,&quot;top&quot;:0.0099999997764825821},&quot;type&quot;:0}],&quot;type&quot;:0}],&quot;type&quot;:0}"/>
  <p:tag name="KSO_WM_SLIDE_CAN_ADD_NAVIGATION" val="1"/>
  <p:tag name="KSO_WM_SLIDE_BACKGROUND" val="[&quot;general&quot;,&quot;frame&quot;]"/>
  <p:tag name="KSO_WM_SLIDE_RATIO" val="1.777778"/>
  <p:tag name="KSO_WM_SLIDE_BACKGROUND_TYPE" val="frame"/>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298.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299.xml><?xml version="1.0" encoding="utf-8"?>
<p:tagLst xmlns:p="http://schemas.openxmlformats.org/presentationml/2006/main">
  <p:tag name="KSO_WM_UNIT_PRESET_TEXT" val="点击输入正文"/>
  <p:tag name="KSO_WM_UNIT_NOCLEAR" val="0"/>
  <p:tag name="KSO_WM_UNIT_SHOW_EDIT_AREA_INDICATION" val="1"/>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diagram20200808_1*f*1"/>
  <p:tag name="KSO_WM_TEMPLATE_CATEGORY" val="diagram"/>
  <p:tag name="KSO_WM_TEMPLATE_INDEX" val="20200808"/>
  <p:tag name="KSO_WM_UNIT_LAYERLEVEL" val="1"/>
  <p:tag name="KSO_WM_TAG_VERSION" val="1.0"/>
  <p:tag name="KSO_WM_BEAUTIFY_FLAG" val="#wm#"/>
  <p:tag name="KSO_WM_UNIT_DEFAULT_FONT" val="14;20;2"/>
  <p:tag name="KSO_WM_UNIT_BLOCK" val="0"/>
  <p:tag name="KSO_WM_UNIT_SM_LIMIT_TYPE" val="1"/>
  <p:tag name="KSO_WM_UNIT_SUBTYPE" val="a"/>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ISCONTENTSTITLE" val="0"/>
  <p:tag name="KSO_WM_UNIT_NOCLEAR" val="0"/>
  <p:tag name="KSO_WM_UNIT_VALUE" val="78"/>
  <p:tag name="KSO_WM_UNIT_HIGHLIGHT" val="0"/>
  <p:tag name="KSO_WM_UNIT_COMPATIBLE" val="0"/>
  <p:tag name="KSO_WM_UNIT_DIAGRAM_ISNUMVISUAL" val="0"/>
  <p:tag name="KSO_WM_UNIT_DIAGRAM_ISREFERUNIT" val="0"/>
  <p:tag name="KSO_WM_UNIT_TYPE" val="b"/>
  <p:tag name="KSO_WM_UNIT_INDEX" val="1"/>
  <p:tag name="KSO_WM_UNIT_ID" val="custom20204401_1*b*1"/>
  <p:tag name="KSO_WM_TEMPLATE_CATEGORY" val="custom"/>
  <p:tag name="KSO_WM_TEMPLATE_INDEX" val="20204401"/>
  <p:tag name="KSO_WM_UNIT_LAYERLEVEL" val="1"/>
  <p:tag name="KSO_WM_TAG_VERSION" val="1.0"/>
  <p:tag name="KSO_WM_BEAUTIFY_FLAG" val="#wm#"/>
  <p:tag name="KSO_WM_UNIT_ISNUMDGMTITLE" val="0"/>
  <p:tag name="KSO_WM_UNIT_PRESET_TEXT" val="单击此处输入你的副标题，请尽量言简意赅的阐述观点。"/>
  <p:tag name="KSO_WM_UNIT_BLOCK" val="0"/>
  <p:tag name="KSO_WM_UNIT_DEC_AREA_ID" val="8d9ee91ebec64d4c8c95b57ff44592c3"/>
  <p:tag name="KSO_WM_UNIT_DEFAULT_FONT" val="18;24;2"/>
  <p:tag name="KSO_WM_CHIP_GROUPID" val="5f2a1c7c45e1f15ec24fe41c"/>
  <p:tag name="KSO_WM_CHIP_XID" val="5f2a1c7c45e1f15ec24fe41d"/>
  <p:tag name="KSO_WM_CHIP_FILLAREA_FILL_RULE" val="{&quot;fill_align&quot;:&quot;cm&quot;,&quot;fill_mode&quot;:&quot;adaptive&quot;,&quot;sacle_strategy&quot;:&quot;smart&quot;}"/>
  <p:tag name="KSO_WM_ASSEMBLE_CHIP_INDEX" val="dac4fc2db2d948e19afc962f6a5a54a9"/>
  <p:tag name="KSO_WM_UNIT_TEXT_FILL_FORE_SCHEMECOLOR_INDEX_BRIGHTNESS" val="0.35"/>
  <p:tag name="KSO_WM_UNIT_TEXT_FILL_FORE_SCHEMECOLOR_INDEX" val="13"/>
  <p:tag name="KSO_WM_UNIT_TEXT_FILL_TYPE" val="1"/>
  <p:tag name="KSO_WM_TEMPLATE_ASSEMBLE_XID" val="5f7314180ff15d9a40f7659c"/>
  <p:tag name="KSO_WM_TEMPLATE_ASSEMBLE_GROUPID" val="5f72f69fe9a9ac260a3f6dd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SLIDE_ID" val="diagram2020080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865*444"/>
  <p:tag name="KSO_WM_SLIDE_POSITION" val="47*47"/>
  <p:tag name="KSO_WM_TAG_VERSION" val="1.0"/>
  <p:tag name="KSO_WM_BEAUTIFY_FLAG" val="#wm#"/>
  <p:tag name="KSO_WM_TEMPLATE_CATEGORY" val="diagram"/>
  <p:tag name="KSO_WM_TEMPLATE_INDEX" val="20200808"/>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3T15:58:13&quot;,&quot;maxSize&quot;:{&quot;size1&quot;:48.600000000000001},&quot;minSize&quot;:{&quot;size1&quot;:30},&quot;normalSize&quot;:{&quot;size1&quot;:42.811111111111117},&quot;subLayout&quot;:[{&quot;id&quot;:&quot;2021-09-03T15:58:13&quot;,&quot;margin&quot;:{&quot;bottom&quot;:0.82400000095367432,&quot;left&quot;:1.690000057220459,&quot;right&quot;:1.6729999780654907,&quot;top&quot;:1.690000057220459},&quot;type&quot;:0},{&quot;direction&quot;:1,&quot;id&quot;:&quot;2021-09-03T15:58:13&quot;,&quot;maxSize&quot;:{&quot;size1&quot;:72.200008354351553},&quot;minSize&quot;:{&quot;size1&quot;:29.200008354351546},&quot;normalSize&quot;:{&quot;size1&quot;:50.500008354351543},&quot;subLayout&quot;:[{&quot;id&quot;:&quot;2021-09-03T15:58:13&quot;,&quot;margin&quot;:{&quot;bottom&quot;:1.690000057220459,&quot;left&quot;:1.690000057220459,&quot;right&quot;:0.39399999380111694,&quot;top&quot;:0.0099999997764825821},&quot;type&quot;:0},{&quot;id&quot;:&quot;2021-09-03T15:58:13&quot;,&quot;margin&quot;:{&quot;bottom&quot;:1.690000057220459,&quot;left&quot;:0.026000002399086952,&quot;right&quot;:1.690000057220459,&quot;top&quot;:0.0099999997764825821},&quot;type&quot;:0}],&quot;type&quot;:0}],&quot;type&quot;:0}"/>
  <p:tag name="KSO_WM_SLIDE_CAN_ADD_NAVIGATION" val="1"/>
  <p:tag name="KSO_WM_SLIDE_BACKGROUND" val="[&quot;general&quot;,&quot;frame&quot;]"/>
  <p:tag name="KSO_WM_SLIDE_RATIO" val="1.777778"/>
  <p:tag name="KSO_WM_SLIDE_BACKGROUND_TYPE" val="frame"/>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30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SLIDE_ID" val="diagram2020080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865*444"/>
  <p:tag name="KSO_WM_SLIDE_POSITION" val="47*47"/>
  <p:tag name="KSO_WM_TAG_VERSION" val="1.0"/>
  <p:tag name="KSO_WM_BEAUTIFY_FLAG" val="#wm#"/>
  <p:tag name="KSO_WM_TEMPLATE_CATEGORY" val="diagram"/>
  <p:tag name="KSO_WM_TEMPLATE_INDEX" val="20200808"/>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3T15:58:13&quot;,&quot;maxSize&quot;:{&quot;size1&quot;:48.600000000000001},&quot;minSize&quot;:{&quot;size1&quot;:30},&quot;normalSize&quot;:{&quot;size1&quot;:42.811111111111117},&quot;subLayout&quot;:[{&quot;id&quot;:&quot;2021-09-03T15:58:13&quot;,&quot;margin&quot;:{&quot;bottom&quot;:0.82400000095367432,&quot;left&quot;:1.690000057220459,&quot;right&quot;:1.6729999780654907,&quot;top&quot;:1.690000057220459},&quot;type&quot;:0},{&quot;direction&quot;:1,&quot;id&quot;:&quot;2021-09-03T15:58:13&quot;,&quot;maxSize&quot;:{&quot;size1&quot;:72.200008354351553},&quot;minSize&quot;:{&quot;size1&quot;:29.200008354351546},&quot;normalSize&quot;:{&quot;size1&quot;:50.500008354351543},&quot;subLayout&quot;:[{&quot;id&quot;:&quot;2021-09-03T15:58:13&quot;,&quot;margin&quot;:{&quot;bottom&quot;:1.690000057220459,&quot;left&quot;:1.690000057220459,&quot;right&quot;:0.39399999380111694,&quot;top&quot;:0.0099999997764825821},&quot;type&quot;:0},{&quot;id&quot;:&quot;2021-09-03T15:58:13&quot;,&quot;margin&quot;:{&quot;bottom&quot;:1.690000057220459,&quot;left&quot;:0.026000002399086952,&quot;right&quot;:1.690000057220459,&quot;top&quot;:0.0099999997764825821},&quot;type&quot;:0}],&quot;type&quot;:0}],&quot;type&quot;:0}"/>
  <p:tag name="KSO_WM_SLIDE_CAN_ADD_NAVIGATION" val="1"/>
  <p:tag name="KSO_WM_SLIDE_BACKGROUND" val="[&quot;general&quot;,&quot;frame&quot;]"/>
  <p:tag name="KSO_WM_SLIDE_RATIO" val="1.777778"/>
  <p:tag name="KSO_WM_SLIDE_BACKGROUND_TYPE" val="frame"/>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327.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4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4_1"/>
  <p:tag name="KSO_WM_UNIT_TEXT_FILL_FORE_SCHEMECOLOR_INDEX_BRIGHTNESS" val="0"/>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4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4_1"/>
  <p:tag name="KSO_WM_UNIT_TEXT_FILL_FORE_SCHEMECOLOR_INDEX_BRIGHTNESS" val="0.25"/>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3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3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3_1"/>
  <p:tag name="KSO_WM_UNIT_TEXT_FILL_FORE_SCHEMECOLOR_INDEX_BRIGHTNESS" val="0.25"/>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2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2_1"/>
  <p:tag name="KSO_WM_UNIT_TEXT_FILL_FORE_SCHEMECOLOR_INDEX_BRIGHTNESS" val="0"/>
  <p:tag name="KSO_WM_UNIT_TEXT_FILL_FORE_SCHEMECOLOR_INDEX" val="14"/>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2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1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1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SLIDE_ID" val="diagram2020080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865*444"/>
  <p:tag name="KSO_WM_SLIDE_POSITION" val="47*47"/>
  <p:tag name="KSO_WM_TAG_VERSION" val="1.0"/>
  <p:tag name="KSO_WM_BEAUTIFY_FLAG" val="#wm#"/>
  <p:tag name="KSO_WM_TEMPLATE_CATEGORY" val="diagram"/>
  <p:tag name="KSO_WM_TEMPLATE_INDEX" val="20200808"/>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3T15:58:13&quot;,&quot;maxSize&quot;:{&quot;size1&quot;:48.600000000000001},&quot;minSize&quot;:{&quot;size1&quot;:30},&quot;normalSize&quot;:{&quot;size1&quot;:42.811111111111117},&quot;subLayout&quot;:[{&quot;id&quot;:&quot;2021-09-03T15:58:13&quot;,&quot;margin&quot;:{&quot;bottom&quot;:0.82400000095367432,&quot;left&quot;:1.690000057220459,&quot;right&quot;:1.6729999780654907,&quot;top&quot;:1.690000057220459},&quot;type&quot;:0},{&quot;direction&quot;:1,&quot;id&quot;:&quot;2021-09-03T15:58:13&quot;,&quot;maxSize&quot;:{&quot;size1&quot;:72.200008354351553},&quot;minSize&quot;:{&quot;size1&quot;:29.200008354351546},&quot;normalSize&quot;:{&quot;size1&quot;:50.500008354351543},&quot;subLayout&quot;:[{&quot;id&quot;:&quot;2021-09-03T15:58:13&quot;,&quot;margin&quot;:{&quot;bottom&quot;:1.690000057220459,&quot;left&quot;:1.690000057220459,&quot;right&quot;:0.39399999380111694,&quot;top&quot;:0.0099999997764825821},&quot;type&quot;:0},{&quot;id&quot;:&quot;2021-09-03T15:58:13&quot;,&quot;margin&quot;:{&quot;bottom&quot;:1.690000057220459,&quot;left&quot;:0.026000002399086952,&quot;right&quot;:1.690000057220459,&quot;top&quot;:0.0099999997764825821},&quot;type&quot;:0}],&quot;type&quot;:0}],&quot;type&quot;:0}"/>
  <p:tag name="KSO_WM_SLIDE_CAN_ADD_NAVIGATION" val="1"/>
  <p:tag name="KSO_WM_SLIDE_BACKGROUND" val="[&quot;general&quot;,&quot;frame&quot;]"/>
  <p:tag name="KSO_WM_SLIDE_RATIO" val="1.777778"/>
  <p:tag name="KSO_WM_SLIDE_BACKGROUND_TYPE" val="frame"/>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35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353.xml><?xml version="1.0" encoding="utf-8"?>
<p:tagLst xmlns:p="http://schemas.openxmlformats.org/presentationml/2006/main">
  <p:tag name="KSO_WM_UNIT_PRESET_TEXT" val="点击输入正文"/>
  <p:tag name="KSO_WM_UNIT_NOCLEAR" val="0"/>
  <p:tag name="KSO_WM_UNIT_SHOW_EDIT_AREA_INDICATION" val="1"/>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diagram20200808_1*f*1"/>
  <p:tag name="KSO_WM_TEMPLATE_CATEGORY" val="diagram"/>
  <p:tag name="KSO_WM_TEMPLATE_INDEX" val="20200808"/>
  <p:tag name="KSO_WM_UNIT_LAYERLEVEL" val="1"/>
  <p:tag name="KSO_WM_TAG_VERSION" val="1.0"/>
  <p:tag name="KSO_WM_BEAUTIFY_FLAG" val="#wm#"/>
  <p:tag name="KSO_WM_UNIT_DEFAULT_FONT" val="14;20;2"/>
  <p:tag name="KSO_WM_UNIT_BLOCK" val="0"/>
  <p:tag name="KSO_WM_UNIT_SM_LIMIT_TYPE" val="1"/>
  <p:tag name="KSO_WM_UNIT_SUBTYPE" val="a"/>
  <p:tag name="KSO_WM_UNIT_TEXT_FILL_FORE_SCHEMECOLOR_INDEX_BRIGHTNESS" val="0.25"/>
  <p:tag name="KSO_WM_UNIT_TEXT_FILL_FORE_SCHEMECOLOR_INDEX" val="13"/>
  <p:tag name="KSO_WM_UNIT_TEXT_FILL_TYPE" val="1"/>
</p:tagLst>
</file>

<file path=ppt/tags/tag35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08_1*a*1"/>
  <p:tag name="KSO_WM_TEMPLATE_CATEGORY" val="diagram"/>
  <p:tag name="KSO_WM_TEMPLATE_INDEX" val="20200808"/>
  <p:tag name="KSO_WM_UNIT_LAYERLEVEL" val="1"/>
  <p:tag name="KSO_WM_TAG_VERSION" val="1.0"/>
  <p:tag name="KSO_WM_BEAUTIFY_FLAG" val="#wm#"/>
  <p:tag name="KSO_WM_UNIT_DEFAULT_FONT" val="28;36;4"/>
  <p:tag name="KSO_WM_UNIT_BLOCK" val="1"/>
  <p:tag name="KSO_WM_UNIT_SM_LIMIT_TYPE" val="1"/>
  <p:tag name="KSO_WM_UNIT_ISNUMDGMTITLE" val="0"/>
  <p:tag name="KSO_WM_UNIT_TEXT_FILL_FORE_SCHEMECOLOR_INDEX_BRIGHTNESS" val="0.15"/>
  <p:tag name="KSO_WM_UNIT_TEXT_FILL_FORE_SCHEMECOLOR_INDEX" val="13"/>
  <p:tag name="KSO_WM_UNIT_TEXT_FILL_TYPE" val="1"/>
  <p:tag name="KSO_WM_UNIT_LAST_MAX_FONTSIZE" val="720"/>
</p:tagLst>
</file>

<file path=ppt/tags/tag355.xml><?xml version="1.0" encoding="utf-8"?>
<p:tagLst xmlns:p="http://schemas.openxmlformats.org/presentationml/2006/main">
  <p:tag name="KSO_WM_UNIT_PRESET_TEXT" val="点击输入正文"/>
  <p:tag name="KSO_WM_UNIT_NOCLEAR" val="0"/>
  <p:tag name="KSO_WM_UNIT_SHOW_EDIT_AREA_INDICATION" val="1"/>
  <p:tag name="KSO_WM_UNIT_VALUE" val="106"/>
  <p:tag name="KSO_WM_UNIT_HIGHLIGHT" val="0"/>
  <p:tag name="KSO_WM_UNIT_COMPATIBLE" val="0"/>
  <p:tag name="KSO_WM_UNIT_DIAGRAM_ISNUMVISUAL" val="0"/>
  <p:tag name="KSO_WM_UNIT_DIAGRAM_ISREFERUNIT" val="0"/>
  <p:tag name="KSO_WM_UNIT_TYPE" val="f"/>
  <p:tag name="KSO_WM_UNIT_INDEX" val="1"/>
  <p:tag name="KSO_WM_UNIT_ID" val="diagram20200808_1*f*1"/>
  <p:tag name="KSO_WM_TEMPLATE_CATEGORY" val="diagram"/>
  <p:tag name="KSO_WM_TEMPLATE_INDEX" val="20200808"/>
  <p:tag name="KSO_WM_UNIT_LAYERLEVEL" val="1"/>
  <p:tag name="KSO_WM_TAG_VERSION" val="1.0"/>
  <p:tag name="KSO_WM_BEAUTIFY_FLAG" val="#wm#"/>
  <p:tag name="KSO_WM_UNIT_DEFAULT_FONT" val="14;20;2"/>
  <p:tag name="KSO_WM_UNIT_BLOCK" val="0"/>
  <p:tag name="KSO_WM_UNIT_SM_LIMIT_TYPE" val="1"/>
  <p:tag name="KSO_WM_UNIT_SUBTYPE" val="a"/>
  <p:tag name="KSO_WM_UNIT_TEXT_FILL_FORE_SCHEMECOLOR_INDEX_BRIGHTNESS" val="0.25"/>
  <p:tag name="KSO_WM_UNIT_TEXT_FILL_FORE_SCHEMECOLOR_INDEX" val="13"/>
  <p:tag name="KSO_WM_UNIT_TEXT_FILL_TYPE" val="1"/>
</p:tagLst>
</file>

<file path=ppt/tags/tag356.xml><?xml version="1.0" encoding="utf-8"?>
<p:tagLst xmlns:p="http://schemas.openxmlformats.org/presentationml/2006/main">
  <p:tag name="KSO_WM_SLIDE_ID" val="diagram20200808_1"/>
  <p:tag name="KSO_WM_TEMPLATE_SUBCATEGORY" val="11"/>
  <p:tag name="KSO_WM_TEMPLATE_MASTER_TYPE" val="0"/>
  <p:tag name="KSO_WM_TEMPLATE_COLOR_TYPE" val="1"/>
  <p:tag name="KSO_WM_SLIDE_TYPE" val="text"/>
  <p:tag name="KSO_WM_SLIDE_SUBTYPE" val="picTxt"/>
  <p:tag name="KSO_WM_SLIDE_ITEM_CNT" val="0"/>
  <p:tag name="KSO_WM_SLIDE_INDEX" val="1"/>
  <p:tag name="KSO_WM_UNIT_SHOW_EDIT_AREA_INDICATION" val="1"/>
  <p:tag name="KSO_WM_SLIDE_SIZE" val="865*444"/>
  <p:tag name="KSO_WM_SLIDE_POSITION" val="47*47"/>
  <p:tag name="KSO_WM_TAG_VERSION" val="1.0"/>
  <p:tag name="KSO_WM_BEAUTIFY_FLAG" val="#wm#"/>
  <p:tag name="KSO_WM_TEMPLATE_CATEGORY" val="diagram"/>
  <p:tag name="KSO_WM_TEMPLATE_INDEX" val="20200808"/>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9-03T15:58:13&quot;,&quot;maxSize&quot;:{&quot;size1&quot;:48.600000000000001},&quot;minSize&quot;:{&quot;size1&quot;:30},&quot;normalSize&quot;:{&quot;size1&quot;:42.811111111111117},&quot;subLayout&quot;:[{&quot;id&quot;:&quot;2021-09-03T15:58:13&quot;,&quot;margin&quot;:{&quot;bottom&quot;:0.82400000095367432,&quot;left&quot;:1.690000057220459,&quot;right&quot;:1.6729999780654907,&quot;top&quot;:1.690000057220459},&quot;type&quot;:0},{&quot;direction&quot;:1,&quot;id&quot;:&quot;2021-09-03T15:58:13&quot;,&quot;maxSize&quot;:{&quot;size1&quot;:72.200008354351553},&quot;minSize&quot;:{&quot;size1&quot;:29.200008354351546},&quot;normalSize&quot;:{&quot;size1&quot;:50.500008354351543},&quot;subLayout&quot;:[{&quot;id&quot;:&quot;2021-09-03T15:58:13&quot;,&quot;margin&quot;:{&quot;bottom&quot;:1.690000057220459,&quot;left&quot;:1.690000057220459,&quot;right&quot;:0.39399999380111694,&quot;top&quot;:0.0099999997764825821},&quot;type&quot;:0},{&quot;id&quot;:&quot;2021-09-03T15:58:13&quot;,&quot;margin&quot;:{&quot;bottom&quot;:1.690000057220459,&quot;left&quot;:0.026000002399086952,&quot;right&quot;:1.690000057220459,&quot;top&quot;:0.0099999997764825821},&quot;type&quot;:0}],&quot;type&quot;:0}],&quot;type&quot;:0}"/>
  <p:tag name="KSO_WM_SLIDE_CAN_ADD_NAVIGATION" val="1"/>
  <p:tag name="KSO_WM_SLIDE_BACKGROUND" val="[&quot;general&quot;,&quot;frame&quot;]"/>
  <p:tag name="KSO_WM_SLIDE_RATIO" val="1.777778"/>
  <p:tag name="KSO_WM_SLIDE_BACKGROUND_TYPE" val="frame"/>
</p:tagLst>
</file>

<file path=ppt/tags/tag357.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58.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6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368.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369.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374.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375.xml><?xml version="1.0" encoding="utf-8"?>
<p:tagLst xmlns:p="http://schemas.openxmlformats.org/presentationml/2006/main">
  <p:tag name="KSO_WM_UNIT_COLOR_SCHEME_SHAPE_ID" val="18"/>
  <p:tag name="KSO_WM_UNIT_COLOR_SCHEME_PARENT_PAGE" val="0_5"/>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8024_5*l_h_a*1_1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UNIT_DIAGRAM_SCHEMECOLOR_ID" val="4"/>
</p:tagLst>
</file>

<file path=ppt/tags/tag376.xml><?xml version="1.0" encoding="utf-8"?>
<p:tagLst xmlns:p="http://schemas.openxmlformats.org/presentationml/2006/main">
  <p:tag name="KSO_WM_UNIT_COLOR_SCHEME_SHAPE_ID" val="19"/>
  <p:tag name="KSO_WM_UNIT_COLOR_SCHEME_PARENT_PAGE" val="0_5"/>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8024_5*l_h_f*1_1_1"/>
  <p:tag name="KSO_WM_TEMPLATE_CATEGORY" val="diagram"/>
  <p:tag name="KSO_WM_TEMPLATE_INDEX" val="2018802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4"/>
</p:tagLst>
</file>

<file path=ppt/tags/tag377.xml><?xml version="1.0" encoding="utf-8"?>
<p:tagLst xmlns:p="http://schemas.openxmlformats.org/presentationml/2006/main">
  <p:tag name="KSO_WM_UNIT_COLOR_SCHEME_SHAPE_ID" val="27"/>
  <p:tag name="KSO_WM_UNIT_COLOR_SCHEME_PARENT_PAGE" val="0_5"/>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8024_5*l_h_a*1_2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UNIT_DIAGRAM_SCHEMECOLOR_ID" val="4"/>
</p:tagLst>
</file>

<file path=ppt/tags/tag378.xml><?xml version="1.0" encoding="utf-8"?>
<p:tagLst xmlns:p="http://schemas.openxmlformats.org/presentationml/2006/main">
  <p:tag name="KSO_WM_UNIT_COLOR_SCHEME_SHAPE_ID" val="28"/>
  <p:tag name="KSO_WM_UNIT_COLOR_SCHEME_PARENT_PAGE" val="0_5"/>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8024_5*l_h_f*1_2_1"/>
  <p:tag name="KSO_WM_TEMPLATE_CATEGORY" val="diagram"/>
  <p:tag name="KSO_WM_TEMPLATE_INDEX" val="2018802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4"/>
</p:tagLst>
</file>

<file path=ppt/tags/tag379.xml><?xml version="1.0" encoding="utf-8"?>
<p:tagLst xmlns:p="http://schemas.openxmlformats.org/presentationml/2006/main">
  <p:tag name="KSO_WM_UNIT_COLOR_SCHEME_SHAPE_ID" val="4"/>
  <p:tag name="KSO_WM_UNIT_COLOR_SCHEME_PARENT_PAGE" val="0_5"/>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8024_5*l_i*1_1"/>
  <p:tag name="KSO_WM_TEMPLATE_CATEGORY" val="diagram"/>
  <p:tag name="KSO_WM_TEMPLATE_INDEX" val="20188024"/>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UNIT_COLOR_SCHEME_SHAPE_ID" val="1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8024_5*l_i*1_2"/>
  <p:tag name="KSO_WM_TEMPLATE_CATEGORY" val="diagram"/>
  <p:tag name="KSO_WM_TEMPLATE_INDEX" val="20188024"/>
  <p:tag name="KSO_WM_UNIT_LAYERLEVEL" val="1_1"/>
  <p:tag name="KSO_WM_TAG_VERSION" val="1.0"/>
  <p:tag name="KSO_WM_BEAUTIFY_FLAG" val="#wm#"/>
  <p:tag name="KSO_WM_UNIT_TEXT_FILL_FORE_SCHEMECOLOR_INDEX" val="2"/>
  <p:tag name="KSO_WM_UNIT_TEXT_FILL_TYPE" val="1"/>
  <p:tag name="KSO_WM_UNIT_USESOURCEFORMAT_APPLY" val="1"/>
  <p:tag name="KSO_WM_UNIT_DIAGRAM_SCHEMECOLOR_ID" val="4"/>
</p:tagLst>
</file>

<file path=ppt/tags/tag381.xml><?xml version="1.0" encoding="utf-8"?>
<p:tagLst xmlns:p="http://schemas.openxmlformats.org/presentationml/2006/main">
  <p:tag name="KSO_WM_UNIT_COLOR_SCHEME_SHAPE_ID" val="29"/>
  <p:tag name="KSO_WM_UNIT_COLOR_SCHEME_PARENT_PAGE" val="0_5"/>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8024_5*l_h_a*1_3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UNIT_DIAGRAM_SCHEMECOLOR_ID" val="4"/>
</p:tagLst>
</file>

<file path=ppt/tags/tag382.xml><?xml version="1.0" encoding="utf-8"?>
<p:tagLst xmlns:p="http://schemas.openxmlformats.org/presentationml/2006/main">
  <p:tag name="KSO_WM_UNIT_COLOR_SCHEME_SHAPE_ID" val="30"/>
  <p:tag name="KSO_WM_UNIT_COLOR_SCHEME_PARENT_PAGE" val="0_5"/>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8024_5*l_h_f*1_3_1"/>
  <p:tag name="KSO_WM_TEMPLATE_CATEGORY" val="diagram"/>
  <p:tag name="KSO_WM_TEMPLATE_INDEX" val="2018802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4"/>
</p:tagLst>
</file>

<file path=ppt/tags/tag383.xml><?xml version="1.0" encoding="utf-8"?>
<p:tagLst xmlns:p="http://schemas.openxmlformats.org/presentationml/2006/main">
  <p:tag name="KSO_WM_UNIT_COLOR_SCHEME_SHAPE_ID" val="2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8024_5*l_h_i*1_1_1"/>
  <p:tag name="KSO_WM_TEMPLATE_CATEGORY" val="diagram"/>
  <p:tag name="KSO_WM_TEMPLATE_INDEX" val="201880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4"/>
</p:tagLst>
</file>

<file path=ppt/tags/tag384.xml><?xml version="1.0" encoding="utf-8"?>
<p:tagLst xmlns:p="http://schemas.openxmlformats.org/presentationml/2006/main">
  <p:tag name="KSO_WM_UNIT_COLOR_SCHEME_SHAPE_ID" val="23"/>
  <p:tag name="KSO_WM_UNIT_COLOR_SCHEME_PARENT_PAGE" val="0_5"/>
  <p:tag name="KSO_WM_UNIT_VALUE" val="61*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8024_5*l_h_x*1_1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85.xml><?xml version="1.0" encoding="utf-8"?>
<p:tagLst xmlns:p="http://schemas.openxmlformats.org/presentationml/2006/main">
  <p:tag name="KSO_WM_UNIT_COLOR_SCHEME_SHAPE_ID" val="20"/>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8024_5*l_h_i*1_3_1"/>
  <p:tag name="KSO_WM_TEMPLATE_CATEGORY" val="diagram"/>
  <p:tag name="KSO_WM_TEMPLATE_INDEX" val="2018802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386.xml><?xml version="1.0" encoding="utf-8"?>
<p:tagLst xmlns:p="http://schemas.openxmlformats.org/presentationml/2006/main">
  <p:tag name="KSO_WM_UNIT_COLOR_SCHEME_SHAPE_ID" val="21"/>
  <p:tag name="KSO_WM_UNIT_COLOR_SCHEME_PARENT_PAGE" val="0_5"/>
  <p:tag name="KSO_WM_UNIT_VALUE" val="69*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8024_5*l_h_x*1_3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87.xml><?xml version="1.0" encoding="utf-8"?>
<p:tagLst xmlns:p="http://schemas.openxmlformats.org/presentationml/2006/main">
  <p:tag name="KSO_WM_UNIT_COLOR_SCHEME_SHAPE_ID" val="1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8024_5*l_h_i*1_2_1"/>
  <p:tag name="KSO_WM_TEMPLATE_CATEGORY" val="diagram"/>
  <p:tag name="KSO_WM_TEMPLATE_INDEX" val="2018802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388.xml><?xml version="1.0" encoding="utf-8"?>
<p:tagLst xmlns:p="http://schemas.openxmlformats.org/presentationml/2006/main">
  <p:tag name="KSO_WM_UNIT_COLOR_SCHEME_SHAPE_ID" val="13"/>
  <p:tag name="KSO_WM_UNIT_COLOR_SCHEME_PARENT_PAGE" val="0_5"/>
  <p:tag name="KSO_WM_UNIT_VALUE" val="66*5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8024_5*l_h_x*1_2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89.xml><?xml version="1.0" encoding="utf-8"?>
<p:tagLst xmlns:p="http://schemas.openxmlformats.org/presentationml/2006/main">
  <p:tag name="KSO_WM_UNIT_COLOR_SCHEME_SHAPE_ID" val="31"/>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8024_5*l_h_i*1_4_1"/>
  <p:tag name="KSO_WM_TEMPLATE_CATEGORY" val="diagram"/>
  <p:tag name="KSO_WM_TEMPLATE_INDEX" val="2018802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COLOR_SCHEME_SHAPE_ID" val="39"/>
  <p:tag name="KSO_WM_UNIT_COLOR_SCHEME_PARENT_PAGE" val="0_5"/>
  <p:tag name="KSO_WM_UNIT_VALUE" val="70*7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8024_5*l_h_x*1_4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91.xml><?xml version="1.0" encoding="utf-8"?>
<p:tagLst xmlns:p="http://schemas.openxmlformats.org/presentationml/2006/main">
  <p:tag name="KSO_WM_UNIT_COLOR_SCHEME_SHAPE_ID" val="3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8024_5*l_h_i*1_5_1"/>
  <p:tag name="KSO_WM_TEMPLATE_CATEGORY" val="diagram"/>
  <p:tag name="KSO_WM_TEMPLATE_INDEX" val="2018802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4"/>
</p:tagLst>
</file>

<file path=ppt/tags/tag392.xml><?xml version="1.0" encoding="utf-8"?>
<p:tagLst xmlns:p="http://schemas.openxmlformats.org/presentationml/2006/main">
  <p:tag name="KSO_WM_UNIT_COLOR_SCHEME_SHAPE_ID" val="40"/>
  <p:tag name="KSO_WM_UNIT_COLOR_SCHEME_PARENT_PAGE" val="0_5"/>
  <p:tag name="KSO_WM_UNIT_VALUE" val="69*7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8024_5*l_h_x*1_5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393.xml><?xml version="1.0" encoding="utf-8"?>
<p:tagLst xmlns:p="http://schemas.openxmlformats.org/presentationml/2006/main">
  <p:tag name="KSO_WM_UNIT_COLOR_SCHEME_SHAPE_ID" val="35"/>
  <p:tag name="KSO_WM_UNIT_COLOR_SCHEME_PARENT_PAGE" val="0_5"/>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8024_5*l_h_a*1_4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UNIT_DIAGRAM_SCHEMECOLOR_ID" val="4"/>
</p:tagLst>
</file>

<file path=ppt/tags/tag394.xml><?xml version="1.0" encoding="utf-8"?>
<p:tagLst xmlns:p="http://schemas.openxmlformats.org/presentationml/2006/main">
  <p:tag name="KSO_WM_UNIT_COLOR_SCHEME_SHAPE_ID" val="36"/>
  <p:tag name="KSO_WM_UNIT_COLOR_SCHEME_PARENT_PAGE" val="0_5"/>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8024_5*l_h_f*1_4_1"/>
  <p:tag name="KSO_WM_TEMPLATE_CATEGORY" val="diagram"/>
  <p:tag name="KSO_WM_TEMPLATE_INDEX" val="2018802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4"/>
</p:tagLst>
</file>

<file path=ppt/tags/tag395.xml><?xml version="1.0" encoding="utf-8"?>
<p:tagLst xmlns:p="http://schemas.openxmlformats.org/presentationml/2006/main">
  <p:tag name="KSO_WM_UNIT_COLOR_SCHEME_SHAPE_ID" val="37"/>
  <p:tag name="KSO_WM_UNIT_COLOR_SCHEME_PARENT_PAGE" val="0_5"/>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8024_5*l_h_a*1_5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UNIT_DIAGRAM_SCHEMECOLOR_ID" val="4"/>
</p:tagLst>
</file>

<file path=ppt/tags/tag396.xml><?xml version="1.0" encoding="utf-8"?>
<p:tagLst xmlns:p="http://schemas.openxmlformats.org/presentationml/2006/main">
  <p:tag name="KSO_WM_UNIT_COLOR_SCHEME_SHAPE_ID" val="38"/>
  <p:tag name="KSO_WM_UNIT_COLOR_SCHEME_PARENT_PAGE" val="0_5"/>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8024_5*l_h_f*1_5_1"/>
  <p:tag name="KSO_WM_TEMPLATE_CATEGORY" val="diagram"/>
  <p:tag name="KSO_WM_TEMPLATE_INDEX" val="2018802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4"/>
</p:tagLst>
</file>

<file path=ppt/tags/tag397.xml><?xml version="1.0" encoding="utf-8"?>
<p:tagLst xmlns:p="http://schemas.openxmlformats.org/presentationml/2006/main">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BEAUTIFY_FLAG" val="#wm#"/>
  <p:tag name="KSO_WM_TEMPLATE_CATEGORY" val="diagram"/>
  <p:tag name="KSO_WM_TEMPLATE_INDEX" val="20201394"/>
  <p:tag name="KSO_WM_SLIDE_LAYOUT" val="a_b_m"/>
  <p:tag name="KSO_WM_SLIDE_LAYOUT_CNT" val="1_1_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ba02cebb516e4d0f9543a1c0f3cdf1ab"/>
  <p:tag name="KSO_WM_UNIT_DECORATE_INFO" val=""/>
  <p:tag name="KSO_WM_UNIT_SM_LIMIT_TYPE" val=""/>
  <p:tag name="KSO_WM_CHIP_FILLAREA_FILL_RULE" val="{&quot;fill_align&quot;:&quot;cm&quot;,&quot;fill_effect&quot;:[],&quot;fill_mode&quot;:&quot;full&quot;,&quot;sacle_strategy&quot;:&quot;stretch&quot;}"/>
  <p:tag name="KSO_WM_ASSEMBLE_CHIP_INDEX" val="68407631c4c84861870b297b480c851c"/>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401.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402.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408.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409.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cf5fcf5c766843229b3f905458953a2d"/>
  <p:tag name="KSO_WM_UNIT_DECORATE_INFO" val=""/>
  <p:tag name="KSO_WM_UNIT_SM_LIMIT_TYPE" val=""/>
  <p:tag name="KSO_WM_CHIP_FILLAREA_FILL_RULE" val="{&quot;fill_align&quot;:&quot;cm&quot;,&quot;fill_effect&quot;:[],&quot;fill_mode&quot;:&quot;full&quot;,&quot;sacle_strategy&quot;:&quot;stretch&quot;}"/>
  <p:tag name="KSO_WM_ASSEMBLE_CHIP_INDEX" val="2a7e5942701e43e6a82b1bc0e6ae86e7"/>
  <p:tag name="KSO_WM_SLIDE_BACKGROUND_TYPE" val="leftRight"/>
</p:tagLst>
</file>

<file path=ppt/tags/tag41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38a453def76e45aa91e3d8fb5575b1f8"/>
  <p:tag name="KSO_WM_UNIT_DECORATE_INFO" val=""/>
  <p:tag name="KSO_WM_UNIT_SM_LIMIT_TYPE" val=""/>
  <p:tag name="KSO_WM_CHIP_FILLAREA_FILL_RULE" val="{&quot;fill_align&quot;:&quot;cm&quot;,&quot;fill_effect&quot;:[],&quot;fill_mode&quot;:&quot;full&quot;,&quot;sacle_strategy&quot;:&quot;stretch&quot;}"/>
  <p:tag name="KSO_WM_ASSEMBLE_CHIP_INDEX" val="f429a635a2084970a27da512259c17e2"/>
  <p:tag name="KSO_WM_SLIDE_BACKGROUND_TYPE" val="leftRight"/>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43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438.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439.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443.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444.xml><?xml version="1.0" encoding="utf-8"?>
<p:tagLst xmlns:p="http://schemas.openxmlformats.org/presentationml/2006/main">
  <p:tag name="KSO_WM_UNIT_ISCONTENTSTITLE" val="0"/>
  <p:tag name="KSO_WM_UNIT_HIGHLIGHT" val="0"/>
  <p:tag name="KSO_WM_UNIT_COMPATIBLE" val="0"/>
  <p:tag name="KSO_WM_UNIT_ID" val="diagram20187582_1*q_h_a*1_2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0"/>
  <p:tag name="KSO_WM_UNIT_COLOR_SCHEME_PARENT_PAGE" val="0_5"/>
  <p:tag name="KSO_WM_UNIT_PRESET_TEXT" val="单击此处添加标题"/>
  <p:tag name="KSO_WM_UNIT_VALUE" val="10"/>
  <p:tag name="KSO_WM_DIAGRAM_GROUP_CODE" val="q1-1"/>
  <p:tag name="KSO_WM_UNIT_TYPE" val="q_h_a"/>
  <p:tag name="KSO_WM_UNIT_INDEX" val="1_2_1"/>
  <p:tag name="KSO_WM_UNIT_TEXT_FILL_FORE_SCHEMECOLOR_INDEX" val="13"/>
  <p:tag name="KSO_WM_UNIT_TEXT_FILL_TYPE" val="1"/>
  <p:tag name="KSO_WM_UNIT_USESOURCEFORMAT_APPLY" val="1"/>
  <p:tag name="KSO_WM_UNIT_DIAGRAM_SCHEMECOLOR_ID" val="3"/>
</p:tagLst>
</file>

<file path=ppt/tags/tag445.xml><?xml version="1.0" encoding="utf-8"?>
<p:tagLst xmlns:p="http://schemas.openxmlformats.org/presentationml/2006/main">
  <p:tag name="KSO_WM_UNIT_HIGHLIGHT" val="0"/>
  <p:tag name="KSO_WM_UNIT_COMPATIBLE" val="0"/>
  <p:tag name="KSO_WM_UNIT_ID" val="diagram20187582_1*q_h_f*1_2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3"/>
  <p:tag name="KSO_WM_UNIT_COLOR_SCHEME_PARENT_PAGE" val="0_5"/>
  <p:tag name="KSO_WM_UNIT_PRESET_TEXT" val="单击此处添加文本具体内容"/>
  <p:tag name="KSO_WM_UNIT_VALUE" val="26"/>
  <p:tag name="KSO_WM_DIAGRAM_GROUP_CODE" val="q1-1"/>
  <p:tag name="KSO_WM_UNIT_TYPE" val="q_h_f"/>
  <p:tag name="KSO_WM_UNIT_INDEX" val="1_2_1"/>
  <p:tag name="KSO_WM_UNIT_TEXT_FILL_FORE_SCHEMECOLOR_INDEX" val="13"/>
  <p:tag name="KSO_WM_UNIT_TEXT_FILL_TYPE" val="1"/>
  <p:tag name="KSO_WM_UNIT_USESOURCEFORMAT_APPLY" val="1"/>
  <p:tag name="KSO_WM_UNIT_DIAGRAM_SCHEMECOLOR_ID" val="3"/>
</p:tagLst>
</file>

<file path=ppt/tags/tag446.xml><?xml version="1.0" encoding="utf-8"?>
<p:tagLst xmlns:p="http://schemas.openxmlformats.org/presentationml/2006/main">
  <p:tag name="KSO_WM_UNIT_ISCONTENTSTITLE" val="0"/>
  <p:tag name="KSO_WM_UNIT_HIGHLIGHT" val="0"/>
  <p:tag name="KSO_WM_UNIT_COMPATIBLE" val="0"/>
  <p:tag name="KSO_WM_UNIT_ID" val="diagram20187582_1*q_h_a*1_1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6"/>
  <p:tag name="KSO_WM_UNIT_COLOR_SCHEME_PARENT_PAGE" val="0_5"/>
  <p:tag name="KSO_WM_UNIT_PRESET_TEXT" val="单击此处添加标题"/>
  <p:tag name="KSO_WM_UNIT_VALUE" val="10"/>
  <p:tag name="KSO_WM_DIAGRAM_GROUP_CODE" val="q1-1"/>
  <p:tag name="KSO_WM_UNIT_TYPE" val="q_h_a"/>
  <p:tag name="KSO_WM_UNIT_INDEX" val="1_1_1"/>
  <p:tag name="KSO_WM_UNIT_TEXT_FILL_FORE_SCHEMECOLOR_INDEX" val="13"/>
  <p:tag name="KSO_WM_UNIT_TEXT_FILL_TYPE" val="1"/>
  <p:tag name="KSO_WM_UNIT_USESOURCEFORMAT_APPLY" val="1"/>
  <p:tag name="KSO_WM_UNIT_DIAGRAM_SCHEMECOLOR_ID" val="3"/>
</p:tagLst>
</file>

<file path=ppt/tags/tag447.xml><?xml version="1.0" encoding="utf-8"?>
<p:tagLst xmlns:p="http://schemas.openxmlformats.org/presentationml/2006/main">
  <p:tag name="KSO_WM_UNIT_HIGHLIGHT" val="0"/>
  <p:tag name="KSO_WM_UNIT_COMPATIBLE" val="0"/>
  <p:tag name="KSO_WM_UNIT_ID" val="diagram20187582_1*q_h_f*1_1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9"/>
  <p:tag name="KSO_WM_UNIT_COLOR_SCHEME_PARENT_PAGE" val="0_5"/>
  <p:tag name="KSO_WM_UNIT_PRESET_TEXT" val="单击此处添加文本具体内容"/>
  <p:tag name="KSO_WM_UNIT_VALUE" val="2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3"/>
</p:tagLst>
</file>

<file path=ppt/tags/tag448.xml><?xml version="1.0" encoding="utf-8"?>
<p:tagLst xmlns:p="http://schemas.openxmlformats.org/presentationml/2006/main">
  <p:tag name="KSO_WM_UNIT_ISCONTENTSTITLE" val="0"/>
  <p:tag name="KSO_WM_UNIT_RELATE_UNITID" val="layout_q1"/>
  <p:tag name="KSO_WM_UNIT_HIGHLIGHT" val="0"/>
  <p:tag name="KSO_WM_UNIT_COMPATIBLE" val="0"/>
  <p:tag name="KSO_WM_UNIT_ID" val="diagram20187582_1*q_a*1_1"/>
  <p:tag name="KSO_WM_TEMPLATE_CATEGORY" val="diagram"/>
  <p:tag name="KSO_WM_TEMPLATE_INDEX" val="20187582"/>
  <p:tag name="KSO_WM_UNIT_LAYERLEVEL" val="1_1"/>
  <p:tag name="KSO_WM_TAG_VERSION" val="1.0"/>
  <p:tag name="KSO_WM_BEAUTIFY_FLAG" val="#wm#"/>
  <p:tag name="KSO_WM_UNIT_DIAGRAM_ISNUMVISUAL" val="0"/>
  <p:tag name="KSO_WM_UNIT_DIAGRAM_ISREFERUNIT" val="0"/>
  <p:tag name="KSO_WM_UNIT_NOCLEAR" val="0"/>
  <p:tag name="KSO_WM_UNIT_COLOR_SCHEME_SHAPE_ID" val="27"/>
  <p:tag name="KSO_WM_UNIT_COLOR_SCHEME_PARENT_PAGE" val="0_1"/>
  <p:tag name="KSO_WM_UNIT_PRESET_TEXT" val="添加标题"/>
  <p:tag name="KSO_WM_UNIT_VALUE" val="6"/>
  <p:tag name="KSO_WM_DIAGRAM_GROUP_CODE" val="q1-1"/>
  <p:tag name="KSO_WM_UNIT_TYPE" val="q_a"/>
  <p:tag name="KSO_WM_UNIT_INDEX" val="1_1"/>
  <p:tag name="KSO_WM_UNIT_TEXT_FILL_FORE_SCHEMECOLOR_INDEX" val="13"/>
  <p:tag name="KSO_WM_UNIT_TEXT_FILL_TYPE" val="1"/>
  <p:tag name="KSO_WM_UNIT_USESOURCEFORMAT_APPLY" val="1"/>
  <p:tag name="KSO_WM_UNIT_DIAGRAM_SCHEMECOLOR_ID" val="3"/>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1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2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2_2"/>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3"/>
</p:tagLst>
</file>

<file path=ppt/tags/tag452.xml><?xml version="1.0" encoding="utf-8"?>
<p:tagLst xmlns:p="http://schemas.openxmlformats.org/presentationml/2006/main">
  <p:tag name="KSO_WM_UNIT_HIGHLIGHT" val="0"/>
  <p:tag name="KSO_WM_UNIT_COMPATIBLE" val="0"/>
  <p:tag name="KSO_WM_UNIT_ID" val="diagram20187582_1*q_h_i*1_2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2_3"/>
  <p:tag name="KSO_WM_UNIT_TEXT_FILL_FORE_SCHEMECOLOR_INDEX" val="14"/>
  <p:tag name="KSO_WM_UNIT_TEXT_FILL_TYPE" val="1"/>
  <p:tag name="KSO_WM_UNIT_USESOURCEFORMAT_APPLY" val="1"/>
  <p:tag name="KSO_WM_UNIT_DIAGRAM_SCHEMECOLOR_ID" val="3"/>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1*q_h_i*1_1_2"/>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454.xml><?xml version="1.0" encoding="utf-8"?>
<p:tagLst xmlns:p="http://schemas.openxmlformats.org/presentationml/2006/main">
  <p:tag name="KSO_WM_UNIT_HIGHLIGHT" val="0"/>
  <p:tag name="KSO_WM_UNIT_COMPATIBLE" val="0"/>
  <p:tag name="KSO_WM_UNIT_ID" val="diagram20187582_1*q_h_i*1_1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1_3"/>
  <p:tag name="KSO_WM_UNIT_TEXT_FILL_FORE_SCHEMECOLOR_INDEX" val="14"/>
  <p:tag name="KSO_WM_UNIT_TEXT_FILL_TYPE" val="1"/>
  <p:tag name="KSO_WM_UNIT_USESOURCEFORMAT_APPLY" val="1"/>
  <p:tag name="KSO_WM_UNIT_DIAGRAM_SCHEMECOLOR_ID" val="3"/>
</p:tagLst>
</file>

<file path=ppt/tags/tag45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56.xml><?xml version="1.0" encoding="utf-8"?>
<p:tagLst xmlns:p="http://schemas.openxmlformats.org/presentationml/2006/main">
  <p:tag name="KSO_WM_UNIT_TABLE_BEAUTIFY" val="smartTable{ec64c93c-28a2-45a4-a204-9c69c74ca507}"/>
</p:tagLst>
</file>

<file path=ppt/tags/tag457.xml><?xml version="1.0" encoding="utf-8"?>
<p:tagLst xmlns:p="http://schemas.openxmlformats.org/presentationml/2006/main">
  <p:tag name="KSO_WM_BEAUTIFY_FLAG" val="#wm#"/>
  <p:tag name="KSO_WM_TEMPLATE_CATEGORY" val="diagram"/>
  <p:tag name="KSO_WM_TEMPLATE_INDEX" val="20194755"/>
</p:tagLst>
</file>

<file path=ppt/tags/tag45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459.xml><?xml version="1.0" encoding="utf-8"?>
<p:tagLst xmlns:p="http://schemas.openxmlformats.org/presentationml/2006/main">
  <p:tag name="KSO_WM_BEAUTIFY_FLAG" val="#wm#"/>
  <p:tag name="KSO_WM_TEMPLATE_CATEGORY" val="diagram"/>
  <p:tag name="KSO_WM_TEMPLATE_INDEX" val="20194755"/>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BEAUTIFY_FLAG" val="#wm#"/>
  <p:tag name="KSO_WM_TEMPLATE_CATEGORY" val="diagram"/>
  <p:tag name="KSO_WM_TEMPLATE_INDEX" val="20194755"/>
</p:tagLst>
</file>

<file path=ppt/tags/tag46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62.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486.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487.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3fa66487cc224af0a431dce33740d3a7"/>
  <p:tag name="KSO_WM_UNIT_DECORATE_INFO" val=""/>
  <p:tag name="KSO_WM_UNIT_SM_LIMIT_TYPE" val=""/>
  <p:tag name="KSO_WM_CHIP_FILLAREA_FILL_RULE" val="{&quot;fill_align&quot;:&quot;cm&quot;,&quot;fill_effect&quot;:[],&quot;fill_mode&quot;:&quot;full&quot;,&quot;sacle_strategy&quot;:&quot;stretch&quot;}"/>
  <p:tag name="KSO_WM_ASSEMBLE_CHIP_INDEX" val="a1d37c8bcec74eaebd415b9193fe437e"/>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492.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493.xml><?xml version="1.0" encoding="utf-8"?>
<p:tagLst xmlns:p="http://schemas.openxmlformats.org/presentationml/2006/main">
  <p:tag name="KSO_WM_UNIT_RELATE_UNITID" val="261*l*1"/>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754_5*a*1"/>
  <p:tag name="KSO_WM_TEMPLATE_CATEGORY" val="diagram"/>
  <p:tag name="KSO_WM_TEMPLATE_INDEX" val="754"/>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i"/>
  <p:tag name="KSO_WM_UNIT_INDEX" val="1_1"/>
  <p:tag name="KSO_WM_UNIT_ID" val="diagram754_5*l_i*1_1"/>
  <p:tag name="KSO_WM_TEMPLATE_CATEGORY" val="diagram"/>
  <p:tag name="KSO_WM_TEMPLATE_INDEX" val="754"/>
  <p:tag name="KSO_WM_UNIT_LAYERLEVEL" val="1_1"/>
  <p:tag name="KSO_WM_TAG_VERSION" val="1.0"/>
  <p:tag name="KSO_WM_BEAUTIFY_FLAG" val="#wm#"/>
  <p:tag name="KSO_WM_UNIT_LINE_FORE_SCHEMECOLOR_INDEX_BRIGHTNESS" val="0.6"/>
  <p:tag name="KSO_WM_UNIT_LINE_FORE_SCHEMECOLOR_INDEX" val="5"/>
  <p:tag name="KSO_WM_UNIT_LINE_FILL_TYPE" val="2"/>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1"/>
  <p:tag name="KSO_WM_UNIT_ID" val="diagram754_5*l_h_i*1_3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4"/>
  <p:tag name="KSO_WM_UNIT_ID" val="diagram754_5*l_h_i*1_3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7"/>
  <p:tag name="KSO_WM_UNIT_FILL_TYPE" val="1"/>
  <p:tag name="KSO_WM_UNIT_TEXT_FILL_FORE_SCHEMECOLOR_INDEX_BRIGHTNESS" val="-0.25"/>
  <p:tag name="KSO_WM_UNIT_TEXT_FILL_FORE_SCHEMECOLOR_INDEX" val="7"/>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2"/>
  <p:tag name="KSO_WM_UNIT_ID" val="diagram754_5*l_h_i*1_3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3"/>
  <p:tag name="KSO_WM_UNIT_ID" val="diagram754_5*l_h_i*1_3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1"/>
  <p:tag name="KSO_WM_UNIT_ID" val="diagram754_5*l_h_i*1_2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891c9a3dccb4dc9bb92076cb3c88fed"/>
  <p:tag name="KSO_WM_UNIT_DECORATE_INFO" val=""/>
  <p:tag name="KSO_WM_UNIT_SM_LIMIT_TYPE" val=""/>
  <p:tag name="KSO_WM_CHIP_FILLAREA_FILL_RULE" val="{&quot;fill_align&quot;:&quot;cm&quot;,&quot;fill_effect&quot;:[],&quot;fill_mode&quot;:&quot;full&quot;,&quot;sacle_strategy&quot;:&quot;stretch&quot;}"/>
  <p:tag name="KSO_WM_ASSEMBLE_CHIP_INDEX" val="53733cc32ba14fc9ab77057229dcc0d7"/>
  <p:tag name="KSO_WM_SLIDE_BACKGROUND_TYPE" val="topBottom"/>
</p:tagLst>
</file>

<file path=ppt/tags/tag5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4"/>
  <p:tag name="KSO_WM_UNIT_ID" val="diagram754_5*l_h_i*1_2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25"/>
  <p:tag name="KSO_WM_UNIT_TEXT_FILL_FORE_SCHEMECOLOR_INDEX" val="6"/>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2"/>
  <p:tag name="KSO_WM_UNIT_ID" val="diagram754_5*l_h_i*1_2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3"/>
  <p:tag name="KSO_WM_UNIT_ID" val="diagram754_5*l_h_i*1_2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1"/>
  <p:tag name="KSO_WM_UNIT_ID" val="diagram754_5*l_h_i*1_5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4"/>
  <p:tag name="KSO_WM_UNIT_ID" val="diagram754_5*l_h_i*1_5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9"/>
  <p:tag name="KSO_WM_UNIT_FILL_TYPE" val="1"/>
  <p:tag name="KSO_WM_UNIT_TEXT_FILL_FORE_SCHEMECOLOR_INDEX_BRIGHTNESS" val="-0.25"/>
  <p:tag name="KSO_WM_UNIT_TEXT_FILL_FORE_SCHEMECOLOR_INDEX" val="9"/>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2"/>
  <p:tag name="KSO_WM_UNIT_ID" val="diagram754_5*l_h_i*1_5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3"/>
  <p:tag name="KSO_WM_UNIT_ID" val="diagram754_5*l_h_i*1_5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1"/>
  <p:tag name="KSO_WM_UNIT_ID" val="diagram754_5*l_h_i*1_1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4"/>
  <p:tag name="KSO_WM_UNIT_ID" val="diagram754_5*l_h_i*1_1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25"/>
  <p:tag name="KSO_WM_UNIT_TEXT_FILL_FORE_SCHEMECOLOR_INDEX" val="5"/>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2"/>
  <p:tag name="KSO_WM_UNIT_ID" val="diagram754_5*l_h_i*1_1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48135c2329ac4a7783341692e93a07ef"/>
  <p:tag name="KSO_WM_UNIT_DECORATE_INFO" val=""/>
  <p:tag name="KSO_WM_UNIT_SM_LIMIT_TYPE" val=""/>
  <p:tag name="KSO_WM_CHIP_FILLAREA_FILL_RULE" val="{&quot;fill_align&quot;:&quot;cm&quot;,&quot;fill_effect&quot;:[],&quot;fill_mode&quot;:&quot;full&quot;,&quot;sacle_strategy&quot;:&quot;stretch&quot;}"/>
  <p:tag name="KSO_WM_ASSEMBLE_CHIP_INDEX" val="bf2ce50f6b1142ff985c0d6ab2ada4b5"/>
  <p:tag name="KSO_WM_SLIDE_BACKGROUND_TYPE" val="topBotto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3"/>
  <p:tag name="KSO_WM_UNIT_ID" val="diagram754_5*l_h_i*1_1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1"/>
  <p:tag name="KSO_WM_UNIT_ID" val="diagram754_5*l_h_i*1_4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4"/>
  <p:tag name="KSO_WM_UNIT_ID" val="diagram754_5*l_h_i*1_4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8"/>
  <p:tag name="KSO_WM_UNIT_FILL_TYPE" val="1"/>
  <p:tag name="KSO_WM_UNIT_TEXT_FILL_FORE_SCHEMECOLOR_INDEX_BRIGHTNESS" val="-0.25"/>
  <p:tag name="KSO_WM_UNIT_TEXT_FILL_FORE_SCHEMECOLOR_INDEX" val="8"/>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2"/>
  <p:tag name="KSO_WM_UNIT_ID" val="diagram754_5*l_h_i*1_4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3"/>
  <p:tag name="KSO_WM_UNIT_ID" val="diagram754_5*l_h_i*1_4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1"/>
  <p:tag name="KSO_WM_UNIT_ID" val="diagram754_5*l_h_i*1_6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4"/>
  <p:tag name="KSO_WM_UNIT_ID" val="diagram754_5*l_h_i*1_6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10"/>
  <p:tag name="KSO_WM_UNIT_FILL_TYPE" val="1"/>
  <p:tag name="KSO_WM_UNIT_TEXT_FILL_FORE_SCHEMECOLOR_INDEX_BRIGHTNESS" val="-0.25"/>
  <p:tag name="KSO_WM_UNIT_TEXT_FILL_FORE_SCHEMECOLOR_INDEX" val="10"/>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2"/>
  <p:tag name="KSO_WM_UNIT_ID" val="diagram754_5*l_h_i*1_6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3"/>
  <p:tag name="KSO_WM_UNIT_ID" val="diagram754_5*l_h_i*1_6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754_5*l_h_f*1_1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754_5*l_h_f*1_2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754_5*l_h_f*1_3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754_5*l_h_f*1_4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5_1"/>
  <p:tag name="KSO_WM_UNIT_ID" val="diagram754_5*l_h_f*1_5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6_1"/>
  <p:tag name="KSO_WM_UNIT_ID" val="diagram754_5*l_h_f*1_6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25.xml><?xml version="1.0" encoding="utf-8"?>
<p:tagLst xmlns:p="http://schemas.openxmlformats.org/presentationml/2006/main">
  <p:tag name="KSO_WM_SLIDE_ID" val="diagram75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639.983*242.384"/>
  <p:tag name="KSO_WM_SLIDE_POSITION" val="160.008*181.186"/>
  <p:tag name="KSO_WM_DIAGRAM_GROUP_CODE" val="l1-1"/>
  <p:tag name="KSO_WM_SLIDE_DIAGTYPE" val="l"/>
  <p:tag name="KSO_WM_TAG_VERSION" val="1.0"/>
  <p:tag name="KSO_WM_BEAUTIFY_FLAG" val="#wm#"/>
  <p:tag name="KSO_WM_TEMPLATE_CATEGORY" val="diagram"/>
  <p:tag name="KSO_WM_TEMPLATE_INDEX" val="754"/>
  <p:tag name="KSO_WM_SLIDE_LAYOUT" val="a_l"/>
  <p:tag name="KSO_WM_SLIDE_LAYOUT_CNT" val="1_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7193fa4fd6484d08a4f7568fddbfee40"/>
  <p:tag name="KSO_WM_UNIT_DECORATE_INFO" val=""/>
  <p:tag name="KSO_WM_UNIT_SM_LIMIT_TYPE" val=""/>
  <p:tag name="KSO_WM_CHIP_FILLAREA_FILL_RULE" val="{&quot;fill_align&quot;:&quot;cm&quot;,&quot;fill_effect&quot;:[],&quot;fill_mode&quot;:&quot;full&quot;,&quot;sacle_strategy&quot;:&quot;stretch&quot;}"/>
  <p:tag name="KSO_WM_ASSEMBLE_CHIP_INDEX" val="4b0ebf1883414d06933f0eba0eb53405"/>
  <p:tag name="KSO_WM_SLIDE_BACKGROUND_TYPE" val="general"/>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033cac862704f9cabaf5824a019ebff"/>
  <p:tag name="KSO_WM_UNIT_DECORATE_INFO" val=""/>
  <p:tag name="KSO_WM_UNIT_SM_LIMIT_TYPE" val=""/>
  <p:tag name="KSO_WM_CHIP_FILLAREA_FILL_RULE" val="{&quot;fill_align&quot;:&quot;cm&quot;,&quot;fill_effect&quot;:[],&quot;fill_mode&quot;:&quot;full&quot;,&quot;sacle_strategy&quot;:&quot;stretch&quot;}"/>
  <p:tag name="KSO_WM_ASSEMBLE_CHIP_INDEX" val="af148c56ee514345aaf6553b63be8235"/>
  <p:tag name="KSO_WM_SLIDE_BACKGROUND_TYPE" val="general"/>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5_1*i*1"/>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5_1*i*2"/>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5_1*i*3"/>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715_1*i*4"/>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9"/>
  <p:tag name="KSO_WM_TEMPLATE_ASSEMBLE_GROUPID" val="60656f654054ed1e2fb80949"/>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2715_1*i*5"/>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60656f654054ed1e2fb80949"/>
  <p:tag name="KSO_WM_TEMPLATE_ASSEMBLE_GROUPID" val="60656f654054ed1e2fb80949"/>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2715_1*i*6"/>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9"/>
  <p:tag name="KSO_WM_TEMPLATE_ASSEMBLE_GROUPID" val="60656f654054ed1e2fb80949"/>
</p:tagLst>
</file>

<file path=ppt/tags/tag534.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715_1*a*1"/>
  <p:tag name="KSO_WM_TEMPLATE_CATEGORY" val="diagram"/>
  <p:tag name="KSO_WM_TEMPLATE_INDEX" val="20212715"/>
  <p:tag name="KSO_WM_UNIT_LAYERLEVEL" val="1"/>
  <p:tag name="KSO_WM_TAG_VERSION" val="1.0"/>
  <p:tag name="KSO_WM_BEAUTIFY_FLAG" val="#wm#"/>
  <p:tag name="KSO_WM_CHIP_GROUPID" val="5f461bcef3f92eac738049c8"/>
  <p:tag name="KSO_WM_CHIP_XID" val="5f461bcef3f92eac738049c9"/>
  <p:tag name="KSO_WM_UNIT_DEC_AREA_ID" val="765ee4e6f6d44554a1cda64b7e2128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6e44b3459724ff1b3ee14b670880cf5"/>
  <p:tag name="KSO_WM_UNIT_TEXT_FILL_FORE_SCHEMECOLOR_INDEX_BRIGHTNESS" val="0"/>
  <p:tag name="KSO_WM_UNIT_TEXT_FILL_FORE_SCHEMECOLOR_INDEX" val="13"/>
  <p:tag name="KSO_WM_UNIT_TEXT_FILL_TYPE" val="1"/>
  <p:tag name="KSO_WM_TEMPLATE_ASSEMBLE_XID" val="60656f654054ed1e2fb80949"/>
  <p:tag name="KSO_WM_TEMPLATE_ASSEMBLE_GROUPID" val="60656f654054ed1e2fb80949"/>
</p:tagLst>
</file>

<file path=ppt/tags/tag535.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32"/>
  <p:tag name="KSO_WM_UNIT_HIGHLIGHT" val="0"/>
  <p:tag name="KSO_WM_UNIT_COMPATIBLE" val="0"/>
  <p:tag name="KSO_WM_UNIT_DIAGRAM_ISNUMVISUAL" val="0"/>
  <p:tag name="KSO_WM_UNIT_DIAGRAM_ISREFERUNIT" val="0"/>
  <p:tag name="KSO_WM_UNIT_TYPE" val="b"/>
  <p:tag name="KSO_WM_UNIT_INDEX" val="1"/>
  <p:tag name="KSO_WM_UNIT_ID" val="diagram20212715_1*b*1"/>
  <p:tag name="KSO_WM_TEMPLATE_CATEGORY" val="diagram"/>
  <p:tag name="KSO_WM_TEMPLATE_INDEX" val="20212715"/>
  <p:tag name="KSO_WM_UNIT_LAYERLEVEL" val="1"/>
  <p:tag name="KSO_WM_TAG_VERSION" val="1.0"/>
  <p:tag name="KSO_WM_BEAUTIFY_FLAG" val="#wm#"/>
  <p:tag name="KSO_WM_CHIP_GROUPID" val="5f461bcef3f92eac738049c8"/>
  <p:tag name="KSO_WM_CHIP_XID" val="5f461bcef3f92eac738049c9"/>
  <p:tag name="KSO_WM_UNIT_DEC_AREA_ID" val="d32f35ecadf84f6c88195a56c54ba7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6e44b3459724ff1b3ee14b670880cf5"/>
  <p:tag name="KSO_WM_UNIT_TEXT_FILL_FORE_SCHEMECOLOR_INDEX_BRIGHTNESS" val="-0.5"/>
  <p:tag name="KSO_WM_UNIT_TEXT_FILL_FORE_SCHEMECOLOR_INDEX" val="14"/>
  <p:tag name="KSO_WM_UNIT_TEXT_FILL_TYPE" val="1"/>
  <p:tag name="KSO_WM_TEMPLATE_ASSEMBLE_XID" val="60656f654054ed1e2fb80949"/>
  <p:tag name="KSO_WM_TEMPLATE_ASSEMBLE_GROUPID" val="60656f654054ed1e2fb80949"/>
</p:tagLst>
</file>

<file path=ppt/tags/tag536.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1_1"/>
  <p:tag name="KSO_WM_UNIT_ID" val="diagram20210779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37.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1_2"/>
  <p:tag name="KSO_WM_UNIT_ID" val="diagram20210779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38.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f"/>
  <p:tag name="KSO_WM_UNIT_INDEX" val="1_1_1"/>
  <p:tag name="KSO_WM_UNIT_ID" val="diagram20210779_4*m_h_f*1_1_1"/>
  <p:tag name="KSO_WM_UNIT_LAYERLEVEL" val="1_1_1"/>
  <p:tag name="KSO_WM_UNIT_VALUE" val="32"/>
  <p:tag name="KSO_WM_UNIT_HIGHLIGHT" val="0"/>
  <p:tag name="KSO_WM_UNIT_COMPATIBLE" val="0"/>
  <p:tag name="KSO_WM_UNIT_PRESET_TEXT_INDEX" val="4"/>
  <p:tag name="KSO_WM_UNIT_PRESET_TEXT_LEN" val="12"/>
  <p:tag name="KSO_WM_DIAGRAM_GROUP_CODE" val="m1-1"/>
  <p:tag name="KSO_WM_UNIT_SUBTYPE" val="a"/>
  <p:tag name="KSO_WM_UNIT_NOCLEAR" val="0"/>
  <p:tag name="KSO_WM_UNIT_DIAGRAM_ISNUMVISUAL" val="0"/>
  <p:tag name="KSO_WM_UNIT_DIAGRAM_ISREFERUNIT" val="0"/>
  <p:tag name="KSO_WM_UNIT_TEXT_FILL_FORE_SCHEMECOLOR_INDEX_BRIGHTNESS" val="-0.25"/>
  <p:tag name="KSO_WM_UNIT_TEXT_FILL_FORE_SCHEMECOLOR_INDEX" val="5"/>
  <p:tag name="KSO_WM_UNIT_TEXT_FILL_TYPE" val="1"/>
  <p:tag name="KSO_WM_UNIT_USESOURCEFORMAT_APPLY" val="1"/>
</p:tagLst>
</file>

<file path=ppt/tags/tag539.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2_1"/>
  <p:tag name="KSO_WM_UNIT_ID" val="diagram20210779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6"/>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2_2"/>
  <p:tag name="KSO_WM_UNIT_ID" val="diagram20210779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1.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f"/>
  <p:tag name="KSO_WM_UNIT_INDEX" val="1_2_1"/>
  <p:tag name="KSO_WM_UNIT_ID" val="diagram20210779_4*m_h_f*1_2_1"/>
  <p:tag name="KSO_WM_UNIT_LAYERLEVEL" val="1_1_1"/>
  <p:tag name="KSO_WM_UNIT_VALUE" val="32"/>
  <p:tag name="KSO_WM_UNIT_HIGHLIGHT" val="0"/>
  <p:tag name="KSO_WM_UNIT_COMPATIBLE" val="0"/>
  <p:tag name="KSO_WM_UNIT_PRESET_TEXT_INDEX" val="4"/>
  <p:tag name="KSO_WM_UNIT_PRESET_TEXT_LEN" val="12"/>
  <p:tag name="KSO_WM_DIAGRAM_GROUP_CODE" val="m1-1"/>
  <p:tag name="KSO_WM_UNIT_SUBTYPE" val="a"/>
  <p:tag name="KSO_WM_UNIT_NOCLEAR" val="0"/>
  <p:tag name="KSO_WM_UNIT_DIAGRAM_ISNUMVISUAL" val="0"/>
  <p:tag name="KSO_WM_UNIT_DIAGRAM_ISREFERUNIT" val="0"/>
  <p:tag name="KSO_WM_UNIT_TEXT_FILL_FORE_SCHEMECOLOR_INDEX_BRIGHTNESS" val="-0.25"/>
  <p:tag name="KSO_WM_UNIT_TEXT_FILL_FORE_SCHEMECOLOR_INDEX" val="6"/>
  <p:tag name="KSO_WM_UNIT_TEXT_FILL_TYPE" val="1"/>
  <p:tag name="KSO_WM_UNIT_USESOURCEFORMAT_APPLY" val="1"/>
</p:tagLst>
</file>

<file path=ppt/tags/tag542.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3_1"/>
  <p:tag name="KSO_WM_UNIT_ID" val="diagram20210779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6"/>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3.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3_2"/>
  <p:tag name="KSO_WM_UNIT_ID" val="diagram20210779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4.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f"/>
  <p:tag name="KSO_WM_UNIT_INDEX" val="1_3_1"/>
  <p:tag name="KSO_WM_UNIT_ID" val="diagram20210779_4*m_h_f*1_3_1"/>
  <p:tag name="KSO_WM_UNIT_LAYERLEVEL" val="1_1_1"/>
  <p:tag name="KSO_WM_UNIT_VALUE" val="32"/>
  <p:tag name="KSO_WM_UNIT_HIGHLIGHT" val="0"/>
  <p:tag name="KSO_WM_UNIT_COMPATIBLE" val="0"/>
  <p:tag name="KSO_WM_UNIT_PRESET_TEXT_INDEX" val="4"/>
  <p:tag name="KSO_WM_UNIT_PRESET_TEXT_LEN" val="12"/>
  <p:tag name="KSO_WM_DIAGRAM_GROUP_CODE" val="m1-1"/>
  <p:tag name="KSO_WM_UNIT_SUBTYPE" val="a"/>
  <p:tag name="KSO_WM_UNIT_NOCLEAR" val="0"/>
  <p:tag name="KSO_WM_UNIT_DIAGRAM_ISNUMVISUAL" val="0"/>
  <p:tag name="KSO_WM_UNIT_DIAGRAM_ISREFERUNIT" val="0"/>
  <p:tag name="KSO_WM_UNIT_TEXT_FILL_FORE_SCHEMECOLOR_INDEX_BRIGHTNESS" val="-0.25"/>
  <p:tag name="KSO_WM_UNIT_TEXT_FILL_FORE_SCHEMECOLOR_INDEX" val="7"/>
  <p:tag name="KSO_WM_UNIT_TEXT_FILL_TYPE" val="1"/>
  <p:tag name="KSO_WM_UNIT_USESOURCEFORMAT_APPLY" val="1"/>
</p:tagLst>
</file>

<file path=ppt/tags/tag545.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4_1"/>
  <p:tag name="KSO_WM_UNIT_ID" val="diagram20210779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6"/>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6.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i"/>
  <p:tag name="KSO_WM_UNIT_INDEX" val="1_4_2"/>
  <p:tag name="KSO_WM_UNIT_ID" val="diagram20210779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7.xml><?xml version="1.0" encoding="utf-8"?>
<p:tagLst xmlns:p="http://schemas.openxmlformats.org/presentationml/2006/main">
  <p:tag name="KSO_WM_TEMPLATE_CATEGORY" val="diagram"/>
  <p:tag name="KSO_WM_TEMPLATE_INDEX" val="20210779"/>
  <p:tag name="KSO_WM_TAG_VERSION" val="1.0"/>
  <p:tag name="KSO_WM_BEAUTIFY_FLAG" val="#wm#"/>
  <p:tag name="KSO_WM_UNIT_TYPE" val="m_h_f"/>
  <p:tag name="KSO_WM_UNIT_INDEX" val="1_4_1"/>
  <p:tag name="KSO_WM_UNIT_ID" val="diagram20210779_4*m_h_f*1_4_1"/>
  <p:tag name="KSO_WM_UNIT_LAYERLEVEL" val="1_1_1"/>
  <p:tag name="KSO_WM_UNIT_VALUE" val="32"/>
  <p:tag name="KSO_WM_UNIT_HIGHLIGHT" val="0"/>
  <p:tag name="KSO_WM_UNIT_COMPATIBLE" val="0"/>
  <p:tag name="KSO_WM_UNIT_PRESET_TEXT_INDEX" val="4"/>
  <p:tag name="KSO_WM_UNIT_PRESET_TEXT_LEN" val="12"/>
  <p:tag name="KSO_WM_DIAGRAM_GROUP_CODE" val="m1-1"/>
  <p:tag name="KSO_WM_UNIT_SUBTYPE" val="a"/>
  <p:tag name="KSO_WM_UNIT_NOCLEAR" val="0"/>
  <p:tag name="KSO_WM_UNIT_DIAGRAM_ISNUMVISUAL" val="0"/>
  <p:tag name="KSO_WM_UNIT_DIAGRAM_ISREFERUNIT" val="0"/>
  <p:tag name="KSO_WM_UNIT_TEXT_FILL_FORE_SCHEMECOLOR_INDEX_BRIGHTNESS" val="-0.25"/>
  <p:tag name="KSO_WM_UNIT_TEXT_FILL_FORE_SCHEMECOLOR_INDEX" val="8"/>
  <p:tag name="KSO_WM_UNIT_TEXT_FILL_TYPE" val="1"/>
  <p:tag name="KSO_WM_UNIT_USESOURCEFORMAT_APPLY" val="1"/>
</p:tagLst>
</file>

<file path=ppt/tags/tag548.xml><?xml version="1.0" encoding="utf-8"?>
<p:tagLst xmlns:p="http://schemas.openxmlformats.org/presentationml/2006/main">
  <p:tag name="KSO_WM_BEAUTIFY_FLAG" val="#wm#"/>
  <p:tag name="KSO_WM_TEMPLATE_CATEGORY" val="diagram"/>
  <p:tag name="KSO_WM_TEMPLATE_INDEX" val="20212715"/>
  <p:tag name="KSO_WM_SLIDE_ID" val="diagram202127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90"/>
  <p:tag name="KSO_WM_SLIDE_POSITION" val="0*48"/>
  <p:tag name="KSO_WM_TAG_VERSION" val="1.0"/>
  <p:tag name="KSO_WM_SLIDE_LAYOUT" val="a_b_d"/>
  <p:tag name="KSO_WM_SLIDE_LAYOUT_CNT" val="1_1_1"/>
  <p:tag name="KSO_WM_SLIDE_LAYOUT_INFO" val="{&quot;direction&quot;:1,&quot;id&quot;:&quot;2021-04-01T15:44:09&quot;,&quot;maxSize&quot;:{&quot;size1&quot;:46.299614560260096},&quot;minSize&quot;:{&quot;size1&quot;:35.0996145602601},&quot;normalSize&quot;:{&quot;size1&quot;:36.8183645602601},&quot;subLayout&quot;:[{&quot;id&quot;:&quot;2021-04-01T15:44:09&quot;,&quot;margin&quot;:{&quot;bottom&quot;:5.1150002479553223,&quot;left&quot;:1.6929999589920044,&quot;right&quot;:0.026000002399086952,&quot;top&quot;:5.9270000457763672},&quot;type&quot;:0},{&quot;id&quot;:&quot;2021-04-01T15:44:09&quot;,&quot;margin&quot;:{&quot;bottom&quot;:1.6929999589920044,&quot;left&quot;:1.6670000553131104,&quot;right&quot;:1.6929999589920044,&quot;top&quot;:3.3870000839233398},&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DECFILLPROP" val="[]"/>
  <p:tag name="KSO_WM_SLIDE_CAN_ADD_NAVIGATION" val="1"/>
  <p:tag name="KSO_WM_CHIP_GROUPID" val="5f71a4e3747e3ea6e293b256"/>
  <p:tag name="KSO_WM_SLIDE_BK_DARK_LIGHT" val="2"/>
  <p:tag name="KSO_WM_SLIDE_BACKGROUND_TYPE" val="general"/>
  <p:tag name="KSO_WM_SLIDE_SUPPORT_FEATURE_TYPE" val="3"/>
  <p:tag name="KSO_WM_TEMPLATE_ASSEMBLE_XID" val="60656f654054ed1e2fb80949"/>
  <p:tag name="KSO_WM_TEMPLATE_ASSEMBLE_GROUPID" val="60656f654054ed1e2fb80949"/>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a57e024655694f96937800f3fdc6bea6"/>
  <p:tag name="KSO_WM_UNIT_DECORATE_INFO" val=""/>
  <p:tag name="KSO_WM_UNIT_SM_LIMIT_TYPE" val=""/>
  <p:tag name="KSO_WM_CHIP_FILLAREA_FILL_RULE" val="{&quot;fill_align&quot;:&quot;cm&quot;,&quot;fill_effect&quot;:[],&quot;fill_mode&quot;:&quot;full&quot;,&quot;sacle_strategy&quot;:&quot;stretch&quot;}"/>
  <p:tag name="KSO_WM_ASSEMBLE_CHIP_INDEX" val="416a48f456934fa0804639c12e7888d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f63059b69b45d880340afcacc1483f"/>
  <p:tag name="KSO_WM_UNIT_DECORATE_INFO" val=""/>
  <p:tag name="KSO_WM_UNIT_SM_LIMIT_TYPE" val=""/>
  <p:tag name="KSO_WM_CHIP_FILLAREA_FILL_RULE" val="{&quot;fill_align&quot;:&quot;cm&quot;,&quot;fill_effect&quot;:[],&quot;fill_mode&quot;:&quot;full&quot;,&quot;sacle_strategy&quot;:&quot;stretch&quot;}"/>
  <p:tag name="KSO_WM_ASSEMBLE_CHIP_INDEX" val="2f0f125613034b8b9eb8809b0aa40470"/>
  <p:tag name="KSO_WM_SLIDE_BACKGROUND_TYPE" val="frame"/>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db4e5b88a306473fa8c594f4a3ce6dc2"/>
  <p:tag name="KSO_WM_UNIT_DECORATE_INFO" val=""/>
  <p:tag name="KSO_WM_UNIT_SM_LIMIT_TYPE" val=""/>
  <p:tag name="KSO_WM_CHIP_FILLAREA_FILL_RULE" val="{&quot;fill_align&quot;:&quot;cm&quot;,&quot;fill_effect&quot;:[],&quot;fill_mode&quot;:&quot;full&quot;,&quot;sacle_strategy&quot;:&quot;stretch&quot;}"/>
  <p:tag name="KSO_WM_ASSEMBLE_CHIP_INDEX" val="3a49f7a68609438fa3a55f239737a6fc"/>
  <p:tag name="KSO_WM_SLIDE_BACKGROUND_TYPE" val="frame"/>
</p:tagLst>
</file>

<file path=ppt/tags/tag55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SHOW_EDIT_AREA_INDICATION" val="1"/>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17174_1*a*1"/>
  <p:tag name="KSO_WM_TEMPLATE_CATEGORY" val="diagram"/>
  <p:tag name="KSO_WM_TEMPLATE_INDEX" val="20217174"/>
  <p:tag name="KSO_WM_UNIT_LAYERLEVEL" val="1"/>
  <p:tag name="KSO_WM_TAG_VERSION" val="1.0"/>
  <p:tag name="KSO_WM_BEAUTIFY_FLAG" val="#wm#"/>
  <p:tag name="KSO_WM_CHIP_GROUPID" val="5f461bcef3f92eac738049c8"/>
  <p:tag name="KSO_WM_CHIP_XID" val="5f461bcef3f92eac738049c9"/>
  <p:tag name="KSO_WM_UNIT_DEC_AREA_ID" val="d7b5e69e6da94d92b11fbaae14588e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b3156d8822c44a99b36e1b79aee8ae8"/>
  <p:tag name="KSO_WM_UNIT_TEXT_FILL_FORE_SCHEMECOLOR_INDEX_BRIGHTNESS" val="0"/>
  <p:tag name="KSO_WM_UNIT_TEXT_FILL_FORE_SCHEMECOLOR_INDEX" val="13"/>
  <p:tag name="KSO_WM_UNIT_TEXT_FILL_TYPE" val="1"/>
  <p:tag name="KSO_WM_TEMPLATE_ASSEMBLE_XID" val="6065706e4054ed1e2fb8152b"/>
  <p:tag name="KSO_WM_TEMPLATE_ASSEMBLE_GROUPID" val="6065706e4054ed1e2fb8152b"/>
</p:tagLst>
</file>

<file path=ppt/tags/tag553.xml><?xml version="1.0" encoding="utf-8"?>
<p:tagLst xmlns:p="http://schemas.openxmlformats.org/presentationml/2006/main">
  <p:tag name="KSO_WM_UNIT_ISCONTENTSTITLE" val="0"/>
  <p:tag name="KSO_WM_UNIT_ISNUMDGMTITLE" val="0"/>
  <p:tag name="KSO_WM_UNIT_PRESET_TEXT" val="单击此处可添加副标题"/>
  <p:tag name="KSO_WM_UNIT_NOCLEAR" val="0"/>
  <p:tag name="KSO_WM_UNIT_SHOW_EDIT_AREA_INDICATION" val="1"/>
  <p:tag name="KSO_WM_UNIT_VALUE" val="39"/>
  <p:tag name="KSO_WM_UNIT_HIGHLIGHT" val="0"/>
  <p:tag name="KSO_WM_UNIT_COMPATIBLE" val="0"/>
  <p:tag name="KSO_WM_UNIT_DIAGRAM_ISNUMVISUAL" val="0"/>
  <p:tag name="KSO_WM_UNIT_DIAGRAM_ISREFERUNIT" val="0"/>
  <p:tag name="KSO_WM_UNIT_TYPE" val="b"/>
  <p:tag name="KSO_WM_UNIT_INDEX" val="1"/>
  <p:tag name="KSO_WM_UNIT_ID" val="diagram20217174_1*b*1"/>
  <p:tag name="KSO_WM_TEMPLATE_CATEGORY" val="diagram"/>
  <p:tag name="KSO_WM_TEMPLATE_INDEX" val="20217174"/>
  <p:tag name="KSO_WM_UNIT_LAYERLEVEL" val="1"/>
  <p:tag name="KSO_WM_TAG_VERSION" val="1.0"/>
  <p:tag name="KSO_WM_BEAUTIFY_FLAG" val="#wm#"/>
  <p:tag name="KSO_WM_CHIP_GROUPID" val="5f461bcef3f92eac738049c8"/>
  <p:tag name="KSO_WM_CHIP_XID" val="5f461bcef3f92eac738049c9"/>
  <p:tag name="KSO_WM_UNIT_DEC_AREA_ID" val="ddecbe864b744b2ab3434531ac6a15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b3156d8822c44a99b36e1b79aee8ae8"/>
  <p:tag name="KSO_WM_UNIT_TEXT_FILL_FORE_SCHEMECOLOR_INDEX_BRIGHTNESS" val="-0.5"/>
  <p:tag name="KSO_WM_UNIT_TEXT_FILL_FORE_SCHEMECOLOR_INDEX" val="14"/>
  <p:tag name="KSO_WM_UNIT_TEXT_FILL_TYPE" val="1"/>
  <p:tag name="KSO_WM_TEMPLATE_ASSEMBLE_XID" val="6065706e4054ed1e2fb8152b"/>
  <p:tag name="KSO_WM_TEMPLATE_ASSEMBLE_GROUPID" val="6065706e4054ed1e2fb8152b"/>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1*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8"/>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1*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1*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1"/>
  <p:tag name="KSO_WM_UNIT_TEXT_FILL_FORE_SCHEMECOLOR_INDEX_BRIGHTNESS" val="0"/>
  <p:tag name="KSO_WM_UNIT_TEXT_FILL_FORE_SCHEMECOLOR_INDEX" val="5"/>
  <p:tag name="KSO_WM_UNIT_TEXT_FILL_TYPE" val="1"/>
  <p:tag name="KSO_WM_UNIT_USESOURCEFORMAT_APPLY" val="1"/>
</p:tagLst>
</file>

<file path=ppt/tags/tag55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1*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TEXT_FILL_FORE_SCHEMECOLOR_INDEX_BRIGHTNESS" val="0"/>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1*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8"/>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1*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8"/>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1*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VALUE" val="1"/>
  <p:tag name="KSO_WM_UNIT_TEXT_FILL_FORE_SCHEMECOLOR_INDEX_BRIGHTNESS" val="0"/>
  <p:tag name="KSO_WM_UNIT_TEXT_FILL_FORE_SCHEMECOLOR_INDEX" val="9"/>
  <p:tag name="KSO_WM_UNIT_TEXT_FILL_TYPE" val="1"/>
  <p:tag name="KSO_WM_UNIT_USESOURCEFORMAT_APPLY" val="1"/>
</p:tagLst>
</file>

<file path=ppt/tags/tag561.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1*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162679057bbc415ab5920c60a14cda0b"/>
  <p:tag name="KSO_WM_UNIT_TEXT_FILL_FORE_SCHEMECOLOR_INDEX_BRIGHTNESS" val="0"/>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9-04T10:52:50&quot;,&quot;maxSize&quot;:{&quot;size1&quot;:48.799999999999997},&quot;minSize&quot;:{&quot;size1&quot;:36.299999999999997},&quot;normalSize&quot;:{&quot;size1&quot;:38.700000000000003},&quot;subLayout&quot;:[{&quot;id&quot;:&quot;2021-09-04T10:52:50&quot;,&quot;margin&quot;:{&quot;bottom&quot;:1.7289999723434448,&quot;left&quot;:2.5399999618530273,&quot;right&quot;:0.81999999284744263,&quot;top&quot;:1.7289999723434448},&quot;type&quot;:0},{&quot;id&quot;:&quot;2021-09-04T10:52:50&quot;,&quot;margin&quot;:{&quot;bottom&quot;:1.6929999589920044,&quot;left&quot;:0.026000002399086952,&quot;right&quot;:2.5399999618530273,&quot;top&quot;:1.6929999589920044},&quot;type&quot;:0}],&quot;type&quot;:0}"/>
  <p:tag name="KSO_WM_SLIDE_CAN_ADD_NAVIGATION" val="1"/>
  <p:tag name="KSO_WM_SLIDE_BACKGROUND" val="[&quot;general&quot;,&quot;frame&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DECFILLPROP" val="[]"/>
  <p:tag name="KSO_WM_SLIDE_ID" val="diagram2021717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68*253"/>
  <p:tag name="KSO_WM_SLIDE_POSITION" val="96*143"/>
  <p:tag name="KSO_WM_TAG_VERSION" val="1.0"/>
  <p:tag name="KSO_WM_BEAUTIFY_FLAG" val="#wm#"/>
  <p:tag name="KSO_WM_TEMPLATE_CATEGORY" val="diagram"/>
  <p:tag name="KSO_WM_TEMPLATE_INDEX" val="20217174"/>
  <p:tag name="KSO_WM_SLIDE_LAYOUT" val="a_b_d"/>
  <p:tag name="KSO_WM_SLIDE_LAYOUT_CNT" val="1_1_1"/>
  <p:tag name="KSO_WM_CHIP_GROUPID" val="5e6f0058605d5daf04fe5fa3"/>
  <p:tag name="KSO_WM_SLIDE_BK_DARK_LIGHT" val="2"/>
  <p:tag name="KSO_WM_SLIDE_BACKGROUND_TYPE" val="frame"/>
  <p:tag name="KSO_WM_SLIDE_SUPPORT_FEATURE_TYPE" val="3"/>
  <p:tag name="KSO_WM_TEMPLATE_ASSEMBLE_XID" val="6065706e4054ed1e2fb8152b"/>
  <p:tag name="KSO_WM_TEMPLATE_ASSEMBLE_GROUPID" val="6065706e4054ed1e2fb8152b"/>
</p:tagLst>
</file>

<file path=ppt/tags/tag563.xml><?xml version="1.0" encoding="utf-8"?>
<p:tagLst xmlns:p="http://schemas.openxmlformats.org/presentationml/2006/main">
  <p:tag name="ISPRING_PRESENTATION_TITLE" val="PowerPoint 演示文稿"/>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ec6ad2ba6bfb4960a36cb0325f482acc"/>
  <p:tag name="KSO_WM_UNIT_DECORATE_INFO" val=""/>
  <p:tag name="KSO_WM_UNIT_SM_LIMIT_TYPE" val=""/>
  <p:tag name="KSO_WM_CHIP_FILLAREA_FILL_RULE" val="{&quot;fill_align&quot;:&quot;cm&quot;,&quot;fill_effect&quot;:[],&quot;fill_mode&quot;:&quot;full&quot;,&quot;sacle_strategy&quot;:&quot;stretch&quot;}"/>
  <p:tag name="KSO_WM_ASSEMBLE_CHIP_INDEX" val="40985b08a8af420eb20a6d971b1c0025"/>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aeabba9d109444beb82729f94b5a27ed"/>
  <p:tag name="KSO_WM_UNIT_DECORATE_INFO" val=""/>
  <p:tag name="KSO_WM_UNIT_SM_LIMIT_TYPE" val=""/>
  <p:tag name="KSO_WM_CHIP_FILLAREA_FILL_RULE" val="{&quot;fill_align&quot;:&quot;cm&quot;,&quot;fill_effect&quot;:[],&quot;fill_mode&quot;:&quot;full&quot;,&quot;sacle_strategy&quot;:&quot;stretch&quot;}"/>
  <p:tag name="KSO_WM_ASSEMBLE_CHIP_INDEX" val="dbce00be3d284d0caa7ea82be0a35782"/>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401_2*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9"/>
  <p:tag name="KSO_WM_UNIT_DEC_AREA_ID" val="f6181e362c1e40acb9455884cd8806af"/>
  <p:tag name="KSO_WM_UNIT_DECORATE_INFO" val=""/>
  <p:tag name="KSO_WM_UNIT_SM_LIMIT_TYPE" val=""/>
  <p:tag name="KSO_WM_CHIP_FILLAREA_FILL_RULE" val="{&quot;fill_align&quot;:&quot;lm&quot;,&quot;fill_effect&quot;:[],&quot;fill_mode&quot;:&quot;adaptive&quot;,&quot;sacle_strategy&quot;:&quot;stretch&quot;}"/>
  <p:tag name="KSO_WM_ASSEMBLE_CHIP_INDEX" val="ac41894f565a4f648f7cd432c8ce9bd9"/>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947cddb28f3a429ea62204c258272a1c"/>
  <p:tag name="KSO_WM_UNIT_DECORATE_INFO" val=""/>
  <p:tag name="KSO_WM_UNIT_SM_LIMIT_TYPE" val=""/>
  <p:tag name="KSO_WM_CHIP_FILLAREA_FILL_RULE" val="{&quot;fill_align&quot;:&quot;cm&quot;,&quot;fill_effect&quot;:[],&quot;fill_mode&quot;:&quot;full&quot;,&quot;sacle_strategy&quot;:&quot;stretch&quot;}"/>
  <p:tag name="KSO_WM_ASSEMBLE_CHIP_INDEX" val="52451cddd11744d59195a301cd320294"/>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298153c67e8a466793058f3718e4c84a"/>
  <p:tag name="KSO_WM_UNIT_DECORATE_INFO" val=""/>
  <p:tag name="KSO_WM_UNIT_SM_LIMIT_TYPE" val=""/>
  <p:tag name="KSO_WM_CHIP_FILLAREA_FILL_RULE" val="{&quot;fill_align&quot;:&quot;cm&quot;,&quot;fill_effect&quot;:[],&quot;fill_mode&quot;:&quot;full&quot;,&quot;sacle_strategy&quot;:&quot;stretch&quot;}"/>
  <p:tag name="KSO_WM_ASSEMBLE_CHIP_INDEX" val="5c93754ead664503a0f91b0afc484a4d"/>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30c6a374b7ed410685bf54b6fb92a9ae"/>
  <p:tag name="KSO_WM_UNIT_DECORATE_INFO" val=""/>
  <p:tag name="KSO_WM_UNIT_SM_LIMIT_TYPE" val=""/>
  <p:tag name="KSO_WM_CHIP_FILLAREA_FILL_RULE" val="{&quot;fill_align&quot;:&quot;cm&quot;,&quot;fill_effect&quot;:[],&quot;fill_mode&quot;:&quot;full&quot;,&quot;sacle_strategy&quot;:&quot;stretch&quot;}"/>
  <p:tag name="KSO_WM_ASSEMBLE_CHIP_INDEX" val="f1dacea60d2a41faab65e29f1102a195"/>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c3d841e96dc04339a81e39de99534a72"/>
  <p:tag name="KSO_WM_UNIT_DECORATE_INFO" val=""/>
  <p:tag name="KSO_WM_UNIT_SM_LIMIT_TYPE" val=""/>
  <p:tag name="KSO_WM_CHIP_FILLAREA_FILL_RULE" val="{&quot;fill_align&quot;:&quot;cm&quot;,&quot;fill_effect&quot;:[],&quot;fill_mode&quot;:&quot;full&quot;,&quot;sacle_strategy&quot;:&quot;stretch&quot;}"/>
  <p:tag name="KSO_WM_ASSEMBLE_CHIP_INDEX" val="f2ecd39c6bd144df9a56060677d2204e"/>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17e2803632bd4a85b3402e1a6fcd29a0"/>
  <p:tag name="KSO_WM_UNIT_DECORATE_INFO" val=""/>
  <p:tag name="KSO_WM_UNIT_SM_LIMIT_TYPE" val=""/>
  <p:tag name="KSO_WM_CHIP_FILLAREA_FILL_RULE" val="{&quot;fill_align&quot;:&quot;cm&quot;,&quot;fill_effect&quot;:[],&quot;fill_mode&quot;:&quot;full&quot;,&quot;sacle_strategy&quot;:&quot;stretch&quot;}"/>
  <p:tag name="KSO_WM_ASSEMBLE_CHIP_INDEX" val="a0366fb42dca4cd8a97f20d1ffbc3a0a"/>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401_5*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c"/>
  <p:tag name="KSO_WM_UNIT_DEC_AREA_ID" val="b97918945e9e44aa9aa2972be6bd5205"/>
  <p:tag name="KSO_WM_UNIT_DECORATE_INFO" val=""/>
  <p:tag name="KSO_WM_UNIT_SM_LIMIT_TYPE" val=""/>
  <p:tag name="KSO_WM_CHIP_FILLAREA_FILL_RULE" val="{&quot;fill_align&quot;:&quot;cm&quot;,&quot;fill_effect&quot;:[],&quot;fill_mode&quot;:&quot;full&quot;,&quot;sacle_strategy&quot;:&quot;stretch&quot;}"/>
  <p:tag name="KSO_WM_ASSEMBLE_CHIP_INDEX" val="c5204ac48edd4b649aca553c0b4428f5"/>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86604dfc1a93401a8f09479f5d9d5d1e"/>
  <p:tag name="KSO_WM_UNIT_DECORATE_INFO" val=""/>
  <p:tag name="KSO_WM_UNIT_SM_LIMIT_TYPE" val=""/>
  <p:tag name="KSO_WM_CHIP_FILLAREA_FILL_RULE" val="{&quot;fill_align&quot;:&quot;cm&quot;,&quot;fill_effect&quot;:[],&quot;fill_mode&quot;:&quot;full&quot;,&quot;sacle_strategy&quot;:&quot;stretch&quot;}"/>
  <p:tag name="KSO_WM_ASSEMBLE_CHIP_INDEX" val="651c2e8d0d834d5a87422527f846b47e"/>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ebea38d2f4fe4abc95739ffdfe3a85a9"/>
  <p:tag name="KSO_WM_UNIT_DECORATE_INFO" val=""/>
  <p:tag name="KSO_WM_UNIT_SM_LIMIT_TYPE" val=""/>
  <p:tag name="KSO_WM_CHIP_FILLAREA_FILL_RULE" val="{&quot;fill_align&quot;:&quot;cm&quot;,&quot;fill_effect&quot;:[],&quot;fill_mode&quot;:&quot;full&quot;,&quot;sacle_strategy&quot;:&quot;stretch&quot;}"/>
  <p:tag name="KSO_WM_ASSEMBLE_CHIP_INDEX" val="704e7c8c4e2046a89114c6b27a0b25e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401_3*i*1"/>
  <p:tag name="KSO_WM_TEMPLATE_CATEGORY" val="chip"/>
  <p:tag name="KSO_WM_TEMPLATE_INDEX" val="20204401"/>
  <p:tag name="KSO_WM_UNIT_LAYERLEVEL" val="1"/>
  <p:tag name="KSO_WM_TAG_VERSION" val="1.0"/>
  <p:tag name="KSO_WM_BEAUTIFY_FLAG" val="#wm#"/>
  <p:tag name="KSO_WM_CHIP_GROUPID" val="5f72f69fe9a9ac260a3f6dd7"/>
  <p:tag name="KSO_WM_CHIP_XID" val="5f72f69fe9a9ac260a3f6dda"/>
  <p:tag name="KSO_WM_UNIT_DEC_AREA_ID" val="69eace7c726b490f9f218b805e38d206"/>
  <p:tag name="KSO_WM_UNIT_DECORATE_INFO" val=""/>
  <p:tag name="KSO_WM_UNIT_SM_LIMIT_TYPE" val=""/>
  <p:tag name="KSO_WM_CHIP_FILLAREA_FILL_RULE" val="{&quot;fill_align&quot;:&quot;cm&quot;,&quot;fill_effect&quot;:[],&quot;fill_mode&quot;:&quot;full&quot;,&quot;sacle_strategy&quot;:&quot;stretch&quot;}"/>
  <p:tag name="KSO_WM_ASSEMBLE_CHIP_INDEX" val="29226434d00d4386a9826a2bf90ae528"/>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401"/>
</p:tagLst>
</file>

<file path=ppt/tags/tag87.xml><?xml version="1.0" encoding="utf-8"?>
<p:tagLst xmlns:p="http://schemas.openxmlformats.org/presentationml/2006/main">
  <p:tag name="KSO_WM_TEMPLATE_CATEGORY" val="custom"/>
  <p:tag name="KSO_WM_TEMPLATE_INDEX" val="20204401"/>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401"/>
</p:tagLst>
</file>

<file path=ppt/tags/tag89.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401_1*a*1"/>
  <p:tag name="KSO_WM_TEMPLATE_CATEGORY" val="custom"/>
  <p:tag name="KSO_WM_TEMPLATE_INDEX" val="20204401"/>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2f0b3c2f11af42838552f662335fda6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458c05f9ba8842df8e565da2d12a5d9a"/>
  <p:tag name="KSO_WM_UNIT_TEXT_FILL_FORE_SCHEMECOLOR_INDEX_BRIGHTNESS" val="0.15"/>
  <p:tag name="KSO_WM_UNIT_TEXT_FILL_FORE_SCHEMECOLOR_INDEX" val="13"/>
  <p:tag name="KSO_WM_UNIT_TEXT_FILL_TYPE" val="1"/>
  <p:tag name="KSO_WM_TEMPLATE_ASSEMBLE_XID" val="5f7314180ff15d9a40f76591"/>
  <p:tag name="KSO_WM_TEMPLATE_ASSEMBLE_GROUPID" val="5f72f69fe9a9ac260a3f6dd7"/>
</p:tagLst>
</file>

<file path=ppt/tags/tag9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5.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9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9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F0F0F0"/>
      </a:dk2>
      <a:lt2>
        <a:srgbClr val="FFFFFF"/>
      </a:lt2>
      <a:accent1>
        <a:srgbClr val="56B9B1"/>
      </a:accent1>
      <a:accent2>
        <a:srgbClr val="45AACC"/>
      </a:accent2>
      <a:accent3>
        <a:srgbClr val="4A97DF"/>
      </a:accent3>
      <a:accent4>
        <a:srgbClr val="6580DD"/>
      </a:accent4>
      <a:accent5>
        <a:srgbClr val="8F69C0"/>
      </a:accent5>
      <a:accent6>
        <a:srgbClr val="B8558E"/>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6545</Words>
  <Application>WPS 演示</Application>
  <PresentationFormat>宽屏</PresentationFormat>
  <Paragraphs>612</Paragraphs>
  <Slides>47</Slides>
  <Notes>23</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47</vt:i4>
      </vt:variant>
    </vt:vector>
  </HeadingPairs>
  <TitlesOfParts>
    <vt:vector size="76" baseType="lpstr">
      <vt:lpstr>Arial</vt:lpstr>
      <vt:lpstr>宋体</vt:lpstr>
      <vt:lpstr>Wingdings</vt:lpstr>
      <vt:lpstr>黑体</vt:lpstr>
      <vt:lpstr>微软雅黑</vt:lpstr>
      <vt:lpstr>汉仪旗黑-85S</vt:lpstr>
      <vt:lpstr>汉仪旗黑-55简</vt:lpstr>
      <vt:lpstr>Calibri Light</vt:lpstr>
      <vt:lpstr>Roboto Light</vt:lpstr>
      <vt:lpstr>字魂59号-创粗黑</vt:lpstr>
      <vt:lpstr>Times New Roman</vt:lpstr>
      <vt:lpstr>Wingdings</vt:lpstr>
      <vt:lpstr>Arial Unicode MS</vt:lpstr>
      <vt:lpstr>WPS-Bullets</vt:lpstr>
      <vt:lpstr>Segoe UI</vt:lpstr>
      <vt:lpstr>楷体_GB2312</vt:lpstr>
      <vt:lpstr>WPS-Numbers</vt:lpstr>
      <vt:lpstr>Kaiti SC Regular</vt:lpstr>
      <vt:lpstr>Varela</vt:lpstr>
      <vt:lpstr>Arial</vt:lpstr>
      <vt:lpstr>幼圆</vt:lpstr>
      <vt:lpstr>微软雅黑 Light</vt:lpstr>
      <vt:lpstr>Source Sans Pro ExtraLight</vt:lpstr>
      <vt:lpstr>Calibri</vt:lpstr>
      <vt:lpstr>+中文正文</vt:lpstr>
      <vt:lpstr>不给糖就捣蛋的万圣节</vt:lpstr>
      <vt:lpstr>Roboto</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二、技能的形成</vt:lpstr>
      <vt:lpstr>二、技能的形成</vt:lpstr>
      <vt:lpstr>二、技能的形成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六月</cp:lastModifiedBy>
  <cp:revision>32</cp:revision>
  <dcterms:created xsi:type="dcterms:W3CDTF">2021-08-19T04:12:00Z</dcterms:created>
  <dcterms:modified xsi:type="dcterms:W3CDTF">2021-09-04T02:54:09Z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02D7E0E1A2C64176951E24E209DC0156</vt:lpwstr>
  </property>
</Properties>
</file>